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2" name="Shape 42"/>
          <p:cNvSpPr/>
          <p:nvPr>
            <p:ph type="sldImg"/>
          </p:nvPr>
        </p:nvSpPr>
        <p:spPr>
          <a:xfrm>
            <a:off x="1143000" y="685800"/>
            <a:ext cx="4572000" cy="3429000"/>
          </a:xfrm>
          <a:prstGeom prst="rect">
            <a:avLst/>
          </a:prstGeom>
        </p:spPr>
        <p:txBody>
          <a:bodyPr/>
          <a:lstStyle/>
          <a:p>
            <a:pPr/>
          </a:p>
        </p:txBody>
      </p:sp>
      <p:sp>
        <p:nvSpPr>
          <p:cNvPr id="43" name="Shape 4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000080"/>
                </a:solidFill>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slouching-towards-utopia-fall-2019.zip" TargetMode="External"/><Relationship Id="rId3" Type="http://schemas.openxmlformats.org/officeDocument/2006/relationships/hyperlink" Target="https://github.com/braddelong/public-files/blob/master/econ-135-lecture-12.pptx" TargetMode="External"/><Relationship Id="rId4" Type="http://schemas.openxmlformats.org/officeDocument/2006/relationships/hyperlink" Target="https://delong.typepad.com/files/goldin-katz-race-i.pdf" TargetMode="External"/><Relationship Id="rId5" Type="http://schemas.openxmlformats.org/officeDocument/2006/relationships/hyperlink" Target="https://github.com/braddelong/public-files/blob/master/econ-135-lecture-13.pptx" TargetMode="External"/><Relationship Id="rId6" Type="http://schemas.openxmlformats.org/officeDocument/2006/relationships/hyperlink" Target="https://bcourses.berkeley.edu/courses/1487685/assignments/8069059" TargetMode="External"/><Relationship Id="rId7" Type="http://schemas.openxmlformats.org/officeDocument/2006/relationships/hyperlink" Target="https://delong.typepad.com/files/findlay-orourke-selections.pdf" TargetMode="External"/><Relationship Id="rId8" Type="http://schemas.openxmlformats.org/officeDocument/2006/relationships/hyperlink" Target="https://github.com/braddelong/public-files/blob/master/econ-135-lecture-14.pptx" TargetMode="External"/><Relationship Id="rId9" Type="http://schemas.openxmlformats.org/officeDocument/2006/relationships/hyperlink" Target="https://delong.typepad.com/files/delong-baumol.pdf" TargetMode="External"/><Relationship Id="rId10" Type="http://schemas.openxmlformats.org/officeDocument/2006/relationships/hyperlink" Target="https://www.piie.com/blogs/realtime-economic-issues-watch/everything-you-know-about-cross-country-convergence-now-wrong" TargetMode="External"/><Relationship Id="rId11" Type="http://schemas.openxmlformats.org/officeDocument/2006/relationships/hyperlink" Target="https://github.com/braddelong/public-files/blob/master/econ-135-lecture-15.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6.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0.png"/><Relationship Id="rId3" Type="http://schemas.openxmlformats.org/officeDocument/2006/relationships/image" Target="../media/image61.png"/><Relationship Id="rId4" Type="http://schemas.openxmlformats.org/officeDocument/2006/relationships/image" Target="../media/image62.png"/></Relationships>

</file>

<file path=ppt/slides/_rels/slide10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3.png"/><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67.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68.png"/><Relationship Id="rId4" Type="http://schemas.openxmlformats.org/officeDocument/2006/relationships/image" Target="../media/image69.png"/><Relationship Id="rId5" Type="http://schemas.openxmlformats.org/officeDocument/2006/relationships/image" Target="../media/image70.png"/><Relationship Id="rId6" Type="http://schemas.openxmlformats.org/officeDocument/2006/relationships/image" Target="../media/image71.png"/><Relationship Id="rId7" Type="http://schemas.openxmlformats.org/officeDocument/2006/relationships/image" Target="../media/image72.png"/><Relationship Id="rId8" Type="http://schemas.openxmlformats.org/officeDocument/2006/relationships/image" Target="../media/image73.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4.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5.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6.png"/></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7.png"/></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8.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9.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80.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industrial.pdf" TargetMode="External"/><Relationship Id="rId3" Type="http://schemas.openxmlformats.org/officeDocument/2006/relationships/image" Target="../media/image81.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1.png"/></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2.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8.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2.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cAkr6Xg2irxSX4uEtqSShI-Q" TargetMode="External"/><Relationship Id="rId3" Type="http://schemas.openxmlformats.org/officeDocument/2006/relationships/hyperlink" Target="https://www.icloud.com/keynote/0uV-761YfOFH171v7LfWSaraA" TargetMode="External"/><Relationship Id="rId4" Type="http://schemas.openxmlformats.org/officeDocument/2006/relationships/hyperlink" Target="https://www.icloud.com/keynote/0-YJu0G3OfHNBAdgdO7ACJ-rw" TargetMode="External"/><Relationship Id="rId5" Type="http://schemas.openxmlformats.org/officeDocument/2006/relationships/hyperlink" Target="https://www.icloud.com/keynote/0-eFajZd43DYDqAqDnBfRqeLA" TargetMode="External"/><Relationship Id="rId6" Type="http://schemas.openxmlformats.org/officeDocument/2006/relationships/hyperlink" Target="https://www.icloud.com/keynote/0dc5gmnPPBwdqXx-Ql3i-hEaQ" TargetMode="External"/><Relationship Id="rId7" Type="http://schemas.openxmlformats.org/officeDocument/2006/relationships/hyperlink" Target="https://www.icloud.com/keynote/0qBZ2I5FNs-WmpuCh_lZHOurw" TargetMode="External"/><Relationship Id="rId8" Type="http://schemas.openxmlformats.org/officeDocument/2006/relationships/hyperlink" Target="https://www.icloud.com/keynote/0bwURhbpD_r3yp9L2Y4CNLW2A" TargetMode="External"/><Relationship Id="rId9" Type="http://schemas.openxmlformats.org/officeDocument/2006/relationships/hyperlink" Target="https://www.icloud.com/keynote/0tR_-udvdJau_fkmiItCzxmCQ" TargetMode="External"/><Relationship Id="rId10" Type="http://schemas.openxmlformats.org/officeDocument/2006/relationships/hyperlink" Target="https://www.icloud.com/keynote/06pkCtAWbjBWAijow41dM1XAQ" TargetMode="External"/><Relationship Id="rId11" Type="http://schemas.openxmlformats.org/officeDocument/2006/relationships/hyperlink" Target="https://www.icloud.com/keynote/0O8TxLOzM1gvGwSZYkWBV97rw" TargetMode="External"/><Relationship Id="rId12" Type="http://schemas.openxmlformats.org/officeDocument/2006/relationships/hyperlink" Target="https://www.icloud.com/keynote/0ElT1DF6p0hpO991Wx0CTDJAQ"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arxists.catbull.com/archive/marx/works/1853/07/22.htm"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arxists.catbull.com/archive/marx/works/1853/07/22.htm"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papers/w19895" TargetMode="External"/><Relationship Id="rId3" Type="http://schemas.openxmlformats.org/officeDocument/2006/relationships/image" Target="../media/image16.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hyperlink" Target="http://tinyurl.com/dl2017201a" TargetMode="Externa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image" Target="../media/image19.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 Id="rId3" Type="http://schemas.openxmlformats.org/officeDocument/2006/relationships/image" Target="../media/image24.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rry-smith.pdf" TargetMode="External"/></Relationships>

</file>

<file path=ppt/slides/_rels/slide6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32.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 Id="rId3" Type="http://schemas.openxmlformats.org/officeDocument/2006/relationships/image" Target="../media/image37.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 Id="rId3" Type="http://schemas.openxmlformats.org/officeDocument/2006/relationships/image" Target="../media/image39.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png"/><Relationship Id="rId6" Type="http://schemas.openxmlformats.org/officeDocument/2006/relationships/image" Target="../media/image44.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 Id="rId3" Type="http://schemas.openxmlformats.org/officeDocument/2006/relationships/image" Target="../media/image34.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 Id="rId3" Type="http://schemas.openxmlformats.org/officeDocument/2006/relationships/image" Target="../media/image46.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 Id="rId3" Type="http://schemas.openxmlformats.org/officeDocument/2006/relationships/image" Target="../media/image4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9.png"/><Relationship Id="rId3" Type="http://schemas.openxmlformats.org/officeDocument/2006/relationships/image" Target="../media/image50.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9.png"/><Relationship Id="rId3" Type="http://schemas.openxmlformats.org/officeDocument/2006/relationships/image" Target="../media/image50.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1.png"/><Relationship Id="rId3" Type="http://schemas.openxmlformats.org/officeDocument/2006/relationships/image" Target="../media/image52.png"/><Relationship Id="rId4" Type="http://schemas.openxmlformats.org/officeDocument/2006/relationships/image" Target="../media/image53.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4.png"/><Relationship Id="rId3" Type="http://schemas.openxmlformats.org/officeDocument/2006/relationships/image" Target="../media/image55.png"/><Relationship Id="rId4" Type="http://schemas.openxmlformats.org/officeDocument/2006/relationships/image" Target="../media/image56.png"/><Relationship Id="rId5" Type="http://schemas.openxmlformats.org/officeDocument/2006/relationships/image" Target="../media/image34.png"/><Relationship Id="rId6" Type="http://schemas.openxmlformats.org/officeDocument/2006/relationships/image" Target="../media/image35.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8.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12. Modern Economic Growth (Mar 5):…"/>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246888">
              <a:spcBef>
                <a:spcPts val="0"/>
              </a:spcBef>
              <a:buSzTx/>
              <a:buFontTx/>
              <a:buNone/>
              <a:defRPr b="1" sz="1296">
                <a:latin typeface="+mj-lt"/>
                <a:ea typeface="+mj-ea"/>
                <a:cs typeface="+mj-cs"/>
                <a:sym typeface="Helvetica"/>
              </a:defRPr>
            </a:pPr>
            <a:r>
              <a:t>12. Modern Economic Growth (Mar 5):</a:t>
            </a:r>
          </a:p>
          <a:p>
            <a:pPr marL="129941" indent="-129941"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Read: </a:t>
            </a:r>
            <a:r>
              <a:t>J. Bradford DeLong: </a:t>
            </a:r>
            <a:r>
              <a:rPr i="1"/>
              <a:t>Slouching Towards Utopia?: An Economic History of the Long Twentieth Century</a:t>
            </a:r>
            <a:r>
              <a:t> DRAFT, selections &lt;</a:t>
            </a:r>
            <a:r>
              <a:rPr u="sng">
                <a:solidFill>
                  <a:srgbClr val="0000FF"/>
                </a:solidFill>
                <a:uFill>
                  <a:solidFill>
                    <a:srgbClr val="0000FF"/>
                  </a:solidFill>
                </a:uFill>
                <a:hlinkClick r:id="rId2" invalidUrl="" action="" tgtFrame="" tooltip="" history="1" highlightClick="0" endSnd="0"/>
              </a:rPr>
              <a:t>https://delong.typepad.com/files/slouching-towards-utopia-fall-2019.zip</a:t>
            </a:r>
            <a:r>
              <a:t>&gt;</a:t>
            </a:r>
          </a:p>
          <a:p>
            <a:pPr marL="108284" indent="-108284" defTabSz="246888">
              <a:spcBef>
                <a:spcPts val="0"/>
              </a:spcBef>
              <a:buFontTx/>
              <a:defRPr b="1" sz="10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3" invalidUrl="" action="" tgtFrame="" tooltip="" history="1" highlightClick="0" endSnd="0"/>
              </a:rPr>
              <a:t>https://github.com/braddelong/public-files/blob/master/econ-135-lecture-12.pptx</a:t>
            </a:r>
            <a:r>
              <a:rPr b="0"/>
              <a:t>&gt;</a:t>
            </a:r>
            <a:endParaRPr b="0"/>
          </a:p>
          <a:p>
            <a:pPr marL="0" indent="0" defTabSz="246888">
              <a:spcBef>
                <a:spcPts val="0"/>
              </a:spcBef>
              <a:buSzTx/>
              <a:buFontTx/>
              <a:buNone/>
              <a:defRPr b="1" sz="1296">
                <a:latin typeface="+mj-lt"/>
                <a:ea typeface="+mj-ea"/>
                <a:cs typeface="+mj-cs"/>
                <a:sym typeface="Helvetica"/>
              </a:defRPr>
            </a:pPr>
            <a:endParaRPr b="0"/>
          </a:p>
          <a:p>
            <a:pPr marL="0" indent="0" defTabSz="246888">
              <a:spcBef>
                <a:spcPts val="0"/>
              </a:spcBef>
              <a:buSzTx/>
              <a:buFontTx/>
              <a:buNone/>
              <a:defRPr b="1" sz="1296">
                <a:latin typeface="+mj-lt"/>
                <a:ea typeface="+mj-ea"/>
                <a:cs typeface="+mj-cs"/>
                <a:sym typeface="Helvetica"/>
              </a:defRPr>
            </a:pPr>
            <a:r>
              <a:t>13. U.S. Economic Ascendancy (Mar 10):</a:t>
            </a:r>
          </a:p>
          <a:p>
            <a:pPr marL="129941" indent="-129941"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Read: </a:t>
            </a:r>
            <a:r>
              <a:t>Claudia Goldin and Larry Katz: </a:t>
            </a:r>
            <a:r>
              <a:rPr i="1"/>
              <a:t>The Race Between Education and Technology</a:t>
            </a:r>
            <a:r>
              <a:t>, chapter 1 &lt;</a:t>
            </a:r>
            <a:r>
              <a:rPr u="sng">
                <a:solidFill>
                  <a:srgbClr val="0000FF"/>
                </a:solidFill>
                <a:uFill>
                  <a:solidFill>
                    <a:srgbClr val="0000FF"/>
                  </a:solidFill>
                </a:uFill>
                <a:hlinkClick r:id="rId4" invalidUrl="" action="" tgtFrame="" tooltip="" history="1" highlightClick="0" endSnd="0"/>
              </a:rPr>
              <a:t>https://delong.typepad.com/files/goldin-katz-race-i.pdf</a:t>
            </a:r>
            <a:r>
              <a:t>&gt;</a:t>
            </a:r>
          </a:p>
          <a:p>
            <a:pPr marL="129941" indent="-129941"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Slides</a:t>
            </a:r>
            <a:r>
              <a:t>: </a:t>
            </a:r>
            <a:r>
              <a:t>&lt;</a:t>
            </a:r>
            <a:r>
              <a:rPr u="sng">
                <a:solidFill>
                  <a:srgbClr val="0000FF"/>
                </a:solidFill>
                <a:uFill>
                  <a:solidFill>
                    <a:srgbClr val="0000FF"/>
                  </a:solidFill>
                </a:uFill>
                <a:hlinkClick r:id="rId5" invalidUrl="" action="" tgtFrame="" tooltip="" history="1" highlightClick="0" endSnd="0"/>
              </a:rPr>
              <a:t>https://github.com/braddelong/public-files/blob/master/econ-135-lecture-13.pptx</a:t>
            </a:r>
            <a:r>
              <a:t>&gt;</a:t>
            </a:r>
          </a:p>
          <a:p>
            <a:pPr marL="108284" indent="-108284"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Finish</a:t>
            </a:r>
            <a:r>
              <a:t>: Assignment 6: slow technological and organizational progress before 1500 &lt;</a:t>
            </a:r>
            <a:r>
              <a:rPr u="sng">
                <a:solidFill>
                  <a:srgbClr val="0000EE"/>
                </a:solidFill>
                <a:hlinkClick r:id="rId6" invalidUrl="" action="" tgtFrame="" tooltip="" history="1" highlightClick="0" endSnd="0"/>
              </a:rPr>
              <a:t>https://bcourses.berkeley.edu/courses/1487685/assignments/8069059</a:t>
            </a:r>
            <a:r>
              <a:t>&gt;; due March 11</a:t>
            </a:r>
          </a:p>
          <a:p>
            <a:pPr marL="108284" indent="-108284"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Start</a:t>
            </a:r>
            <a:r>
              <a:t>: Assignment 7: post-1500 growth accelerations paper; due March 18</a:t>
            </a:r>
          </a:p>
          <a:p>
            <a:pPr marL="0" indent="0" defTabSz="246888">
              <a:spcBef>
                <a:spcPts val="0"/>
              </a:spcBef>
              <a:buSzTx/>
              <a:buFontTx/>
              <a:buNone/>
              <a:defRPr b="1" sz="1296">
                <a:latin typeface="+mj-lt"/>
                <a:ea typeface="+mj-ea"/>
                <a:cs typeface="+mj-cs"/>
                <a:sym typeface="Helvetica"/>
              </a:defRPr>
            </a:pPr>
            <a:endParaRPr b="0"/>
          </a:p>
          <a:p>
            <a:pPr marL="0" indent="0" defTabSz="246888">
              <a:spcBef>
                <a:spcPts val="0"/>
              </a:spcBef>
              <a:buSzTx/>
              <a:buFontTx/>
              <a:buNone/>
              <a:defRPr b="1" sz="1296">
                <a:latin typeface="+mj-lt"/>
                <a:ea typeface="+mj-ea"/>
                <a:cs typeface="+mj-cs"/>
                <a:sym typeface="Helvetica"/>
              </a:defRPr>
            </a:pPr>
            <a:r>
              <a:t>14. Globalization Advances and Retreats (Mar 12):</a:t>
            </a:r>
            <a:endParaRPr b="0"/>
          </a:p>
          <a:p>
            <a:pPr marL="108284" indent="-108284"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Read Before</a:t>
            </a:r>
            <a:r>
              <a:t>: Ronald Findlay and Kevin O'Rourke (2007): </a:t>
            </a:r>
            <a:r>
              <a:rPr i="1"/>
              <a:t>Power and Plenty: Trade, War, and the World Economy in the Second Millennium</a:t>
            </a:r>
            <a:r>
              <a:t>, selections &lt;</a:t>
            </a:r>
            <a:r>
              <a:rPr u="sng">
                <a:solidFill>
                  <a:srgbClr val="0000FF"/>
                </a:solidFill>
                <a:uFill>
                  <a:solidFill>
                    <a:srgbClr val="0000FF"/>
                  </a:solidFill>
                </a:uFill>
                <a:hlinkClick r:id="rId7" invalidUrl="" action="" tgtFrame="" tooltip="" history="1" highlightClick="0" endSnd="0"/>
              </a:rPr>
              <a:t>https://delong.typepad.com/files/findlay-orourke-selections.pdf</a:t>
            </a:r>
            <a:r>
              <a:t>&gt; </a:t>
            </a:r>
          </a:p>
          <a:p>
            <a:pPr marL="108284" indent="-108284" defTabSz="246888">
              <a:spcBef>
                <a:spcPts val="0"/>
              </a:spcBef>
              <a:buFontTx/>
              <a:defRPr b="1" sz="10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8" invalidUrl="" action="" tgtFrame="" tooltip="" history="1" highlightClick="0" endSnd="0"/>
              </a:rPr>
              <a:t>https://github.com/braddelong/public-files/blob/master/econ-135-lecture-14.pptx</a:t>
            </a:r>
            <a:r>
              <a:rPr b="0"/>
              <a:t>&gt;</a:t>
            </a:r>
            <a:endParaRPr b="0"/>
          </a:p>
          <a:p>
            <a:pPr marL="108284" indent="-108284" defTabSz="246888">
              <a:spcBef>
                <a:spcPts val="0"/>
              </a:spcBef>
              <a:buFontTx/>
              <a:defRPr b="1" sz="1080">
                <a:latin typeface="Times New Roman"/>
                <a:ea typeface="Times New Roman"/>
                <a:cs typeface="Times New Roman"/>
                <a:sym typeface="Times New Roman"/>
              </a:defRPr>
            </a:pPr>
            <a:endParaRPr b="0"/>
          </a:p>
          <a:p>
            <a:pPr marL="0" indent="0" defTabSz="246888">
              <a:spcBef>
                <a:spcPts val="0"/>
              </a:spcBef>
              <a:buSzTx/>
              <a:buFontTx/>
              <a:buNone/>
              <a:defRPr b="1" sz="1296">
                <a:latin typeface="+mj-lt"/>
                <a:ea typeface="+mj-ea"/>
                <a:cs typeface="+mj-cs"/>
                <a:sym typeface="Helvetica"/>
              </a:defRPr>
            </a:pPr>
            <a:endParaRPr b="0"/>
          </a:p>
          <a:p>
            <a:pPr marL="0" indent="0" defTabSz="246888">
              <a:spcBef>
                <a:spcPts val="0"/>
              </a:spcBef>
              <a:buSzTx/>
              <a:buFontTx/>
              <a:buNone/>
              <a:defRPr b="1" sz="1296">
                <a:latin typeface="+mj-lt"/>
                <a:ea typeface="+mj-ea"/>
                <a:cs typeface="+mj-cs"/>
                <a:sym typeface="Helvetica"/>
              </a:defRPr>
            </a:pPr>
            <a:r>
              <a:t>15. Convergence and Its Absence (Mar 17):</a:t>
            </a:r>
          </a:p>
          <a:p>
            <a:pPr marL="129941" indent="-129941"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Read Before: </a:t>
            </a:r>
            <a:r>
              <a:t>J. Bradford DeLong (1986): Productivity Growth, Convergence, and Welfare: Comment &lt;</a:t>
            </a:r>
            <a:r>
              <a:rPr u="sng">
                <a:solidFill>
                  <a:srgbClr val="0000FF"/>
                </a:solidFill>
                <a:uFill>
                  <a:solidFill>
                    <a:srgbClr val="0000FF"/>
                  </a:solidFill>
                </a:uFill>
                <a:hlinkClick r:id="rId9" invalidUrl="" action="" tgtFrame="" tooltip="" history="1" highlightClick="0" endSnd="0"/>
              </a:rPr>
              <a:t>https://delong.typepad.com/files/delong-baumol.pdf</a:t>
            </a:r>
            <a:r>
              <a:t>&gt;</a:t>
            </a:r>
          </a:p>
          <a:p>
            <a:pPr marL="129941" indent="-129941"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Read Before: </a:t>
            </a:r>
            <a:r>
              <a:t>Dev Patel, Justin Sandefur, and Arvind Subramanian (2019): Everything You Know about Cross-Country Convergence Is (Now) Wrong &lt;</a:t>
            </a:r>
            <a:r>
              <a:rPr u="sng">
                <a:solidFill>
                  <a:srgbClr val="0000FF"/>
                </a:solidFill>
                <a:uFill>
                  <a:solidFill>
                    <a:srgbClr val="0000FF"/>
                  </a:solidFill>
                </a:uFill>
                <a:hlinkClick r:id="rId10" invalidUrl="" action="" tgtFrame="" tooltip="" history="1" highlightClick="0" endSnd="0"/>
              </a:rPr>
              <a:t>https://www.piie.com/blogs/realtime-economic-issues-watch/everything-you-know-about-cross-country-convergence-now-wrong</a:t>
            </a:r>
            <a:r>
              <a:t>&gt;</a:t>
            </a:r>
          </a:p>
          <a:p>
            <a:pPr marL="108284" indent="-108284" defTabSz="246888">
              <a:spcBef>
                <a:spcPts val="0"/>
              </a:spcBef>
              <a:buFontTx/>
              <a:defRPr b="1" sz="10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11" invalidUrl="" action="" tgtFrame="" tooltip="" history="1" highlightClick="0" endSnd="0"/>
              </a:rPr>
              <a:t>https://github.com/braddelong/public-files/blob/master/econ-135-lecture-15.pptx</a:t>
            </a:r>
            <a:r>
              <a:rPr b="0"/>
              <a:t>&gt;</a:t>
            </a:r>
            <a:endParaRPr b="0"/>
          </a:p>
          <a:p>
            <a:pPr marL="108284" indent="-108284"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Finish</a:t>
            </a:r>
            <a:r>
              <a:t>: Assignment 7: post-1500 growth accelerations paper; due March 18</a:t>
            </a:r>
          </a:p>
          <a:p>
            <a:pPr marL="108284" indent="-108284" defTabSz="246888">
              <a:spcBef>
                <a:spcPts val="0"/>
              </a:spcBef>
              <a:buFontTx/>
              <a:defRPr sz="1080">
                <a:latin typeface="Times New Roman"/>
                <a:ea typeface="Times New Roman"/>
                <a:cs typeface="Times New Roman"/>
                <a:sym typeface="Times New Roman"/>
              </a:defRPr>
            </a:pPr>
            <a:r>
              <a:rPr b="1">
                <a:latin typeface="+mj-lt"/>
                <a:ea typeface="+mj-ea"/>
                <a:cs typeface="+mj-cs"/>
                <a:sym typeface="Helvetica"/>
              </a:rPr>
              <a:t>Start</a:t>
            </a:r>
            <a:r>
              <a:t>: Assignment 8:; due Mar 25</a:t>
            </a:r>
          </a:p>
          <a:p>
            <a:pPr marL="0" indent="0" defTabSz="246888">
              <a:spcBef>
                <a:spcPts val="0"/>
              </a:spcBef>
              <a:buSzTx/>
              <a:buFontTx/>
              <a:buNone/>
              <a:defRPr b="1" sz="1296">
                <a:latin typeface="+mj-lt"/>
                <a:ea typeface="+mj-ea"/>
                <a:cs typeface="+mj-cs"/>
                <a:sym typeface="Helvetica"/>
              </a:defRPr>
            </a:pPr>
          </a:p>
        </p:txBody>
      </p:sp>
      <p:sp>
        <p:nvSpPr>
          <p:cNvPr id="46" name="Roadmap for the Next Two Weeks"/>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atin typeface="+mj-lt"/>
                <a:ea typeface="+mj-ea"/>
                <a:cs typeface="+mj-cs"/>
                <a:sym typeface="Helvetica"/>
              </a:defRPr>
            </a:lvl1pPr>
          </a:lstStyle>
          <a:p>
            <a:pPr/>
            <a:r>
              <a:t>Roadmap for the Next Two Weeks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Allen: Spread of Industrialization"/>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Allen: Spread of Industrialization</a:t>
            </a:r>
          </a:p>
        </p:txBody>
      </p:sp>
      <p:sp>
        <p:nvSpPr>
          <p:cNvPr id="79" name="Robert Allen (2017): The Industrial Revolution: A Very Short Introduction &lt;https://delong.typepad.com/files/allen-industrial.pdf&gt;, chs. 3, 5-6:…"/>
          <p:cNvSpPr txBox="1"/>
          <p:nvPr>
            <p:ph type="body" sz="half" idx="4294967295"/>
          </p:nvPr>
        </p:nvSpPr>
        <p:spPr>
          <a:xfrm>
            <a:off x="277663" y="1270000"/>
            <a:ext cx="3631058"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288036">
              <a:buSzTx/>
              <a:buFontTx/>
              <a:buNone/>
              <a:defRPr b="1" sz="1512">
                <a:latin typeface="+mj-lt"/>
                <a:ea typeface="+mj-ea"/>
                <a:cs typeface="+mj-cs"/>
                <a:sym typeface="Helvetica"/>
              </a:defRPr>
            </a:pPr>
            <a:endParaRPr b="0"/>
          </a:p>
          <a:p>
            <a:pPr marL="151597" indent="-151597" defTabSz="288036">
              <a:buFontTx/>
              <a:defRPr b="1" sz="1512">
                <a:latin typeface="Times New Roman"/>
                <a:ea typeface="Times New Roman"/>
                <a:cs typeface="Times New Roman"/>
                <a:sym typeface="Times New Roman"/>
              </a:defRPr>
            </a:pPr>
            <a:r>
              <a:rPr b="0"/>
              <a:t>Western Europe: 12% in the 18th century to 28% in 1913 </a:t>
            </a:r>
            <a:endParaRPr b="0"/>
          </a:p>
          <a:p>
            <a:pPr marL="151597" indent="-151597" defTabSz="288036">
              <a:buFontTx/>
              <a:defRPr b="1" sz="1512">
                <a:latin typeface="Times New Roman"/>
                <a:ea typeface="Times New Roman"/>
                <a:cs typeface="Times New Roman"/>
                <a:sym typeface="Times New Roman"/>
              </a:defRPr>
            </a:pPr>
            <a:r>
              <a:rPr b="0"/>
              <a:t>North America: Less than 1% in the 18th century to 47% in 1953 </a:t>
            </a:r>
            <a:endParaRPr b="0"/>
          </a:p>
          <a:p>
            <a:pPr marL="151597" indent="-151597" defTabSz="288036">
              <a:buFontTx/>
              <a:defRPr b="1" sz="1512">
                <a:latin typeface="Times New Roman"/>
                <a:ea typeface="Times New Roman"/>
                <a:cs typeface="Times New Roman"/>
                <a:sym typeface="Times New Roman"/>
              </a:defRPr>
            </a:pPr>
            <a:r>
              <a:rPr b="0"/>
              <a:t>The Pacific Rim share dropped from 4 per cent to 2 per cent in the early 19th century, but then increased to 5 percent in the first half of the 20th century. By 2006, these countries were producing 17 per cent of the world’s manufactures </a:t>
            </a:r>
            <a:endParaRPr b="0"/>
          </a:p>
          <a:p>
            <a:pPr marL="151597" indent="-151597" defTabSz="288036">
              <a:buFontTx/>
              <a:defRPr b="1" sz="1512">
                <a:latin typeface="Times New Roman"/>
                <a:ea typeface="Times New Roman"/>
                <a:cs typeface="Times New Roman"/>
                <a:sym typeface="Times New Roman"/>
              </a:defRPr>
            </a:pPr>
            <a:r>
              <a:rPr b="0"/>
              <a:t>China in 1953 at 2% of manufacturing was at its all time low. 9 per cent in 2006. 25 per cent in 2013 </a:t>
            </a:r>
            <a:endParaRPr b="0"/>
          </a:p>
          <a:p>
            <a:pPr marL="151597" indent="-151597" defTabSz="288036">
              <a:buFontTx/>
              <a:defRPr b="1" sz="1512">
                <a:latin typeface="Times New Roman"/>
                <a:ea typeface="Times New Roman"/>
                <a:cs typeface="Times New Roman"/>
                <a:sym typeface="Times New Roman"/>
              </a:defRPr>
            </a:pPr>
            <a:r>
              <a:rPr b="0"/>
              <a:t>The Indian subcontinent: 2% of the world’s manufactures in 1973 and only 3% in 2013 </a:t>
            </a:r>
          </a:p>
        </p:txBody>
      </p:sp>
      <p:pic>
        <p:nvPicPr>
          <p:cNvPr id="80" name="Image" descr="Image"/>
          <p:cNvPicPr>
            <a:picLocks noChangeAspect="0"/>
          </p:cNvPicPr>
          <p:nvPr/>
        </p:nvPicPr>
        <p:blipFill>
          <a:blip r:embed="rId3">
            <a:extLst/>
          </a:blip>
          <a:stretch>
            <a:fillRect/>
          </a:stretch>
        </p:blipFill>
        <p:spPr>
          <a:xfrm>
            <a:off x="3908720" y="1270000"/>
            <a:ext cx="4941444" cy="5327883"/>
          </a:xfrm>
          <a:prstGeom prst="rect">
            <a:avLst/>
          </a:prstGeom>
          <a:ln w="12700">
            <a:miter lim="400000"/>
          </a:ln>
        </p:spPr>
      </p:pic>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Bare-Bo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“Bare-Bones”</a:t>
            </a:r>
          </a:p>
        </p:txBody>
      </p:sp>
      <p:pic>
        <p:nvPicPr>
          <p:cNvPr id="450" name="Image" descr="Image"/>
          <p:cNvPicPr>
            <a:picLocks noChangeAspect="1"/>
          </p:cNvPicPr>
          <p:nvPr/>
        </p:nvPicPr>
        <p:blipFill>
          <a:blip r:embed="rId2">
            <a:extLst/>
          </a:blip>
          <a:stretch>
            <a:fillRect/>
          </a:stretch>
        </p:blipFill>
        <p:spPr>
          <a:xfrm>
            <a:off x="277663" y="988769"/>
            <a:ext cx="3140043" cy="2812237"/>
          </a:xfrm>
          <a:prstGeom prst="rect">
            <a:avLst/>
          </a:prstGeom>
          <a:ln w="12700">
            <a:miter lim="400000"/>
          </a:ln>
        </p:spPr>
      </p:pic>
      <p:pic>
        <p:nvPicPr>
          <p:cNvPr id="451" name="Image" descr="Image"/>
          <p:cNvPicPr>
            <a:picLocks noChangeAspect="1"/>
          </p:cNvPicPr>
          <p:nvPr/>
        </p:nvPicPr>
        <p:blipFill>
          <a:blip r:embed="rId3">
            <a:extLst/>
          </a:blip>
          <a:stretch>
            <a:fillRect/>
          </a:stretch>
        </p:blipFill>
        <p:spPr>
          <a:xfrm>
            <a:off x="5057090" y="988769"/>
            <a:ext cx="3793074" cy="2684113"/>
          </a:xfrm>
          <a:prstGeom prst="rect">
            <a:avLst/>
          </a:prstGeom>
          <a:ln w="12700">
            <a:miter lim="400000"/>
          </a:ln>
        </p:spPr>
      </p:pic>
      <p:pic>
        <p:nvPicPr>
          <p:cNvPr id="452" name="Image" descr="Image"/>
          <p:cNvPicPr>
            <a:picLocks noChangeAspect="1"/>
          </p:cNvPicPr>
          <p:nvPr/>
        </p:nvPicPr>
        <p:blipFill>
          <a:blip r:embed="rId4">
            <a:extLst/>
          </a:blip>
          <a:stretch>
            <a:fillRect/>
          </a:stretch>
        </p:blipFill>
        <p:spPr>
          <a:xfrm>
            <a:off x="5057090" y="3801005"/>
            <a:ext cx="2417099" cy="2812236"/>
          </a:xfrm>
          <a:prstGeom prst="rect">
            <a:avLst/>
          </a:prstGeom>
          <a:ln w="12700">
            <a:miter lim="400000"/>
          </a:ln>
        </p:spPr>
      </p:pic>
      <p:sp>
        <p:nvSpPr>
          <p:cNvPr id="453" name="From Clark &amp; Allen:…"/>
          <p:cNvSpPr txBox="1"/>
          <p:nvPr>
            <p:ph type="body" sz="quarter" idx="4294967295"/>
          </p:nvPr>
        </p:nvSpPr>
        <p:spPr>
          <a:xfrm>
            <a:off x="277663" y="3929128"/>
            <a:ext cx="4139275" cy="2684113"/>
          </a:xfrm>
          <a:prstGeom prst="rect">
            <a:avLst/>
          </a:prstGeom>
        </p:spPr>
        <p:txBody>
          <a:bodyPr>
            <a:normAutofit fontScale="100000" lnSpcReduction="0"/>
          </a:bodyPr>
          <a:lstStyle/>
          <a:p>
            <a:pPr marL="0" indent="0" defTabSz="320039">
              <a:spcBef>
                <a:spcPts val="0"/>
              </a:spcBef>
              <a:buSzTx/>
              <a:buFontTx/>
              <a:buNone/>
              <a:defRPr b="1" sz="1679">
                <a:latin typeface="+mj-lt"/>
                <a:ea typeface="+mj-ea"/>
                <a:cs typeface="+mj-cs"/>
                <a:sym typeface="Helvetica"/>
              </a:defRPr>
            </a:pPr>
            <a:r>
              <a:t>From Clark &amp; Allen:</a:t>
            </a:r>
          </a:p>
          <a:p>
            <a:pPr marL="0" indent="0" defTabSz="320039">
              <a:spcBef>
                <a:spcPts val="0"/>
              </a:spcBef>
              <a:buSzTx/>
              <a:buFontTx/>
              <a:buNone/>
              <a:defRPr b="1" sz="1679">
                <a:latin typeface="+mj-lt"/>
                <a:ea typeface="+mj-ea"/>
                <a:cs typeface="+mj-cs"/>
                <a:sym typeface="Helvetica"/>
              </a:defRPr>
            </a:pPr>
          </a:p>
          <a:p>
            <a:pPr marL="168442" indent="-168442" defTabSz="320039">
              <a:spcBef>
                <a:spcPts val="0"/>
              </a:spcBef>
              <a:buFontTx/>
              <a:defRPr sz="1400">
                <a:latin typeface="Times New Roman"/>
                <a:ea typeface="Times New Roman"/>
                <a:cs typeface="Times New Roman"/>
                <a:sym typeface="Times New Roman"/>
              </a:defRPr>
            </a:pPr>
            <a:r>
              <a:t>"Manual workers”—70% of median, 50% of average income</a:t>
            </a:r>
          </a:p>
          <a:p>
            <a:pPr marL="168442" indent="-168442" defTabSz="320039">
              <a:spcBef>
                <a:spcPts val="0"/>
              </a:spcBef>
              <a:buFontTx/>
              <a:defRPr sz="1400">
                <a:latin typeface="Times New Roman"/>
                <a:ea typeface="Times New Roman"/>
                <a:cs typeface="Times New Roman"/>
                <a:sym typeface="Times New Roman"/>
              </a:defRPr>
            </a:pPr>
            <a:r>
              <a:t>In 1800: the English population in 1800 is a very rich pre-industrial population</a:t>
            </a:r>
          </a:p>
          <a:p>
            <a:pPr marL="168442" indent="-168442" defTabSz="320039">
              <a:spcBef>
                <a:spcPts val="0"/>
              </a:spcBef>
              <a:buFontTx/>
              <a:defRPr sz="1400">
                <a:latin typeface="Times New Roman"/>
                <a:ea typeface="Times New Roman"/>
                <a:cs typeface="Times New Roman"/>
                <a:sym typeface="Times New Roman"/>
              </a:defRPr>
            </a:pPr>
            <a:r>
              <a:t>70% of spending spent on food</a:t>
            </a:r>
          </a:p>
          <a:p>
            <a:pPr lvl="1" marL="435142" indent="-168442" defTabSz="320039">
              <a:spcBef>
                <a:spcPts val="0"/>
              </a:spcBef>
              <a:buFontTx/>
              <a:buChar char="•"/>
              <a:defRPr sz="1400">
                <a:latin typeface="Times New Roman"/>
                <a:ea typeface="Times New Roman"/>
                <a:cs typeface="Times New Roman"/>
                <a:sym typeface="Times New Roman"/>
              </a:defRPr>
            </a:pPr>
            <a:r>
              <a:t>30-40% grains</a:t>
            </a:r>
          </a:p>
          <a:p>
            <a:pPr lvl="1" marL="435142" indent="-168442" defTabSz="320039">
              <a:spcBef>
                <a:spcPts val="0"/>
              </a:spcBef>
              <a:buFontTx/>
              <a:buChar char="•"/>
              <a:defRPr sz="1400">
                <a:latin typeface="Times New Roman"/>
                <a:ea typeface="Times New Roman"/>
                <a:cs typeface="Times New Roman"/>
                <a:sym typeface="Times New Roman"/>
              </a:defRPr>
            </a:pPr>
            <a:r>
              <a:t>20% meat and dairy</a:t>
            </a:r>
          </a:p>
          <a:p>
            <a:pPr marL="168442" indent="-168442" defTabSz="320039">
              <a:spcBef>
                <a:spcPts val="0"/>
              </a:spcBef>
              <a:buFontTx/>
              <a:defRPr sz="1400">
                <a:latin typeface="Times New Roman"/>
                <a:ea typeface="Times New Roman"/>
                <a:cs typeface="Times New Roman"/>
                <a:sym typeface="Times New Roman"/>
              </a:defRPr>
            </a:pPr>
            <a:r>
              <a:t>“Bare-bones” subsistence</a:t>
            </a:r>
          </a:p>
          <a:p>
            <a:pPr marL="168442" indent="-168442" defTabSz="320039">
              <a:spcBef>
                <a:spcPts val="0"/>
              </a:spcBef>
              <a:buFontTx/>
              <a:defRPr sz="1400">
                <a:latin typeface="Times New Roman"/>
                <a:ea typeface="Times New Roman"/>
                <a:cs typeface="Times New Roman"/>
                <a:sym typeface="Times New Roman"/>
              </a:defRPr>
            </a:pPr>
            <a:r>
              <a:t>Cities: Malthus rules, but it takes centuries—and other things can and do happen</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 name="Review: Determinants of Technological and Organizational Progress"/>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lvl1pPr>
          </a:lstStyle>
          <a:p>
            <a:pPr/>
            <a:r>
              <a:t>Review: Determinants of Technological and Organizational Progress</a:t>
            </a:r>
          </a:p>
        </p:txBody>
      </p:sp>
      <p:sp>
        <p:nvSpPr>
          <p:cNvPr id="456" name="How do we make sense of the fact that technological and organizational progress was so slow back then and is so (relatively) rapid now?"/>
          <p:cNvSpPr txBox="1"/>
          <p:nvPr>
            <p:ph type="body" sz="quarter" idx="4294967295"/>
          </p:nvPr>
        </p:nvSpPr>
        <p:spPr>
          <a:xfrm>
            <a:off x="277663" y="1270000"/>
            <a:ext cx="8572501" cy="1148451"/>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How do we make sense of the fact that technological and organizational progress was so slow back then and is so (relatively) rapid now?</a:t>
            </a:r>
          </a:p>
        </p:txBody>
      </p:sp>
      <p:sp>
        <p:nvSpPr>
          <p:cNvPr id="457" name="Two heads are (almost) better than one…"/>
          <p:cNvSpPr txBox="1"/>
          <p:nvPr/>
        </p:nvSpPr>
        <p:spPr>
          <a:xfrm>
            <a:off x="277663" y="2418450"/>
            <a:ext cx="4181565" cy="419195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latin typeface="Times New Roman"/>
                <a:ea typeface="Times New Roman"/>
                <a:cs typeface="Times New Roman"/>
                <a:sym typeface="Times New Roman"/>
              </a:defRPr>
            </a:pPr>
            <a:r>
              <a:t>Two heads are (almost) better than one</a:t>
            </a:r>
          </a:p>
          <a:p>
            <a:pPr lvl="1" marL="491088" indent="-190098" defTabSz="361188">
              <a:spcBef>
                <a:spcPts val="900"/>
              </a:spcBef>
              <a:buSzPct val="100000"/>
              <a:buChar char="•"/>
              <a:defRPr sz="1896">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sz="1896">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sz="1896">
                <a:latin typeface="Times New Roman"/>
                <a:ea typeface="Times New Roman"/>
                <a:cs typeface="Times New Roman"/>
                <a:sym typeface="Times New Roman"/>
              </a:defRPr>
            </a:pPr>
            <a:r>
              <a:t>What causes the increase in L</a:t>
            </a:r>
            <a:r>
              <a:rPr baseline="-5999"/>
              <a:t>stem</a:t>
            </a:r>
            <a:r>
              <a:t>?</a:t>
            </a:r>
          </a:p>
          <a:p>
            <a:pPr marL="190098" indent="-190098" defTabSz="361188">
              <a:spcBef>
                <a:spcPts val="900"/>
              </a:spcBef>
              <a:buSzPct val="100000"/>
              <a:buChar char="•"/>
              <a:defRPr sz="1896">
                <a:latin typeface="Times New Roman"/>
                <a:ea typeface="Times New Roman"/>
                <a:cs typeface="Times New Roman"/>
                <a:sym typeface="Times New Roman"/>
              </a:defRPr>
            </a:pPr>
            <a:r>
              <a:t>What institutions make it profitable for n</a:t>
            </a:r>
            <a:r>
              <a:rPr baseline="-5999"/>
              <a:t>stem</a:t>
            </a:r>
            <a:r>
              <a:t> to be higher?</a:t>
            </a:r>
          </a:p>
          <a:p>
            <a:pPr marL="190098" indent="-190098" defTabSz="361188">
              <a:spcBef>
                <a:spcPts val="900"/>
              </a:spcBef>
              <a:buSzPct val="100000"/>
              <a:buChar char="•"/>
              <a:defRPr sz="1896">
                <a:latin typeface="Times New Roman"/>
                <a:ea typeface="Times New Roman"/>
                <a:cs typeface="Times New Roman"/>
                <a:sym typeface="Times New Roman"/>
              </a:defRPr>
            </a:pPr>
            <a:r>
              <a:t>Plus:</a:t>
            </a:r>
          </a:p>
          <a:p>
            <a:pPr lvl="1" marL="491088" indent="-190098" defTabSz="361188">
              <a:spcBef>
                <a:spcPts val="900"/>
              </a:spcBef>
              <a:buSzPct val="100000"/>
              <a:buChar char="•"/>
              <a:defRPr sz="1896">
                <a:latin typeface="Times New Roman"/>
                <a:ea typeface="Times New Roman"/>
                <a:cs typeface="Times New Roman"/>
                <a:sym typeface="Times New Roman"/>
              </a:defRPr>
            </a:pPr>
            <a:r>
              <a:t>Learning by doing</a:t>
            </a:r>
          </a:p>
          <a:p>
            <a:pPr lvl="1" marL="491088" indent="-190098" defTabSz="361188">
              <a:spcBef>
                <a:spcPts val="900"/>
              </a:spcBef>
              <a:buSzPct val="100000"/>
              <a:buChar char="•"/>
              <a:defRPr sz="1896">
                <a:latin typeface="Times New Roman"/>
                <a:ea typeface="Times New Roman"/>
                <a:cs typeface="Times New Roman"/>
                <a:sym typeface="Times New Roman"/>
              </a:defRPr>
            </a:pPr>
            <a:r>
              <a:t>Productivity through embodiment</a:t>
            </a:r>
          </a:p>
          <a:p>
            <a:pPr lvl="1" marL="491088" indent="-190098" defTabSz="361188">
              <a:spcBef>
                <a:spcPts val="900"/>
              </a:spcBef>
              <a:buSzPct val="100000"/>
              <a:buChar char="•"/>
              <a:defRPr sz="1896">
                <a:latin typeface="Times New Roman"/>
                <a:ea typeface="Times New Roman"/>
                <a:cs typeface="Times New Roman"/>
                <a:sym typeface="Times New Roman"/>
              </a:defRPr>
            </a:pPr>
            <a:r>
              <a:t>Technology transfer through contact</a:t>
            </a:r>
          </a:p>
        </p:txBody>
      </p:sp>
      <p:pic>
        <p:nvPicPr>
          <p:cNvPr id="458" name="Image" descr="Image"/>
          <p:cNvPicPr>
            <a:picLocks noChangeAspect="1"/>
          </p:cNvPicPr>
          <p:nvPr/>
        </p:nvPicPr>
        <p:blipFill>
          <a:blip r:embed="rId2">
            <a:extLst/>
          </a:blip>
          <a:stretch>
            <a:fillRect/>
          </a:stretch>
        </p:blipFill>
        <p:spPr>
          <a:xfrm>
            <a:off x="5172374" y="2165088"/>
            <a:ext cx="1612901" cy="1028701"/>
          </a:xfrm>
          <a:prstGeom prst="rect">
            <a:avLst/>
          </a:prstGeom>
          <a:ln w="12700">
            <a:miter lim="400000"/>
          </a:ln>
        </p:spPr>
      </p:pic>
      <p:pic>
        <p:nvPicPr>
          <p:cNvPr id="459" name="Image" descr="Image"/>
          <p:cNvPicPr>
            <a:picLocks noChangeAspect="1"/>
          </p:cNvPicPr>
          <p:nvPr/>
        </p:nvPicPr>
        <p:blipFill>
          <a:blip r:embed="rId3">
            <a:extLst/>
          </a:blip>
          <a:stretch>
            <a:fillRect/>
          </a:stretch>
        </p:blipFill>
        <p:spPr>
          <a:xfrm>
            <a:off x="5172374" y="3005969"/>
            <a:ext cx="2631601" cy="766049"/>
          </a:xfrm>
          <a:prstGeom prst="rect">
            <a:avLst/>
          </a:prstGeom>
          <a:ln w="12700">
            <a:miter lim="400000"/>
          </a:ln>
        </p:spPr>
      </p:pic>
      <p:pic>
        <p:nvPicPr>
          <p:cNvPr id="460" name="Image" descr="Image"/>
          <p:cNvPicPr>
            <a:picLocks noChangeAspect="1"/>
          </p:cNvPicPr>
          <p:nvPr/>
        </p:nvPicPr>
        <p:blipFill>
          <a:blip r:embed="rId4">
            <a:extLst/>
          </a:blip>
          <a:stretch>
            <a:fillRect/>
          </a:stretch>
        </p:blipFill>
        <p:spPr>
          <a:xfrm>
            <a:off x="5172374" y="3772017"/>
            <a:ext cx="1334926" cy="569568"/>
          </a:xfrm>
          <a:prstGeom prst="rect">
            <a:avLst/>
          </a:prstGeom>
          <a:ln w="12700">
            <a:miter lim="400000"/>
          </a:ln>
        </p:spPr>
      </p:pic>
      <p:pic>
        <p:nvPicPr>
          <p:cNvPr id="461" name="Image" descr="Image"/>
          <p:cNvPicPr>
            <a:picLocks noChangeAspect="1"/>
          </p:cNvPicPr>
          <p:nvPr/>
        </p:nvPicPr>
        <p:blipFill>
          <a:blip r:embed="rId5">
            <a:extLst/>
          </a:blip>
          <a:stretch>
            <a:fillRect/>
          </a:stretch>
        </p:blipFill>
        <p:spPr>
          <a:xfrm>
            <a:off x="5172374" y="4359535"/>
            <a:ext cx="3607732" cy="629107"/>
          </a:xfrm>
          <a:prstGeom prst="rect">
            <a:avLst/>
          </a:prstGeom>
          <a:ln w="12700">
            <a:miter lim="400000"/>
          </a:ln>
        </p:spPr>
      </p:pic>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464"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467"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468"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0"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471"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472"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4"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475"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476"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479"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480"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481"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482"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483"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484"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485"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486"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8"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489"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1"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492"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493"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Review: 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pPr>
            <a:r>
              <a:t>Review: Long-Run Patterns: Global </a:t>
            </a:r>
            <a:r>
              <a:rPr i="1"/>
              <a:t>h</a:t>
            </a:r>
            <a:r>
              <a:t>, </a:t>
            </a:r>
            <a:r>
              <a:rPr i="1"/>
              <a:t>g</a:t>
            </a:r>
            <a:r>
              <a:t>, &amp; </a:t>
            </a:r>
            <a:r>
              <a:rPr i="1"/>
              <a:t>n</a:t>
            </a:r>
          </a:p>
        </p:txBody>
      </p:sp>
      <p:pic>
        <p:nvPicPr>
          <p:cNvPr id="496"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Shadows…"/>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a:defRPr sz="6000">
                <a:solidFill>
                  <a:srgbClr val="000080"/>
                </a:solidFill>
              </a:defRPr>
            </a:lvl1pPr>
          </a:lstStyle>
          <a:p>
            <a:pPr/>
            <a:r>
              <a:t>Shadows…</a:t>
            </a:r>
          </a:p>
        </p:txBody>
      </p:sp>
      <p:sp>
        <p:nvSpPr>
          <p:cNvPr id="83" name="What fraction of people today live in countries where average income per capita is greater than $40,000 per year?…"/>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a:spcBef>
                <a:spcPts val="1200"/>
              </a:spcBef>
              <a:buSzTx/>
              <a:buNone/>
              <a:defRPr b="1" sz="2400">
                <a:latin typeface="+mj-lt"/>
                <a:ea typeface="+mj-ea"/>
                <a:cs typeface="+mj-cs"/>
                <a:sym typeface="Helvetica"/>
              </a:defRPr>
            </a:pPr>
            <a:r>
              <a:t>What fraction of people today live in countries where average income</a:t>
            </a:r>
            <a:r>
              <a:rPr i="1"/>
              <a:t> per capita</a:t>
            </a:r>
            <a:r>
              <a:t> is greater than $40,000 per year?</a:t>
            </a:r>
          </a:p>
          <a:p>
            <a:pPr marL="240631" indent="-240631">
              <a:spcBef>
                <a:spcPts val="1200"/>
              </a:spcBef>
              <a:buFontTx/>
              <a:defRPr sz="2400">
                <a:latin typeface="Times New Roman"/>
                <a:ea typeface="Times New Roman"/>
                <a:cs typeface="Times New Roman"/>
                <a:sym typeface="Times New Roman"/>
              </a:defRPr>
            </a:pPr>
            <a:r>
              <a:t>50%</a:t>
            </a:r>
          </a:p>
          <a:p>
            <a:pPr marL="240631" indent="-240631">
              <a:spcBef>
                <a:spcPts val="1200"/>
              </a:spcBef>
              <a:buFontTx/>
              <a:defRPr sz="2400">
                <a:latin typeface="Times New Roman"/>
                <a:ea typeface="Times New Roman"/>
                <a:cs typeface="Times New Roman"/>
                <a:sym typeface="Times New Roman"/>
              </a:defRPr>
            </a:pPr>
            <a:r>
              <a:t>12%</a:t>
            </a:r>
          </a:p>
          <a:p>
            <a:pPr marL="240631" indent="-240631">
              <a:spcBef>
                <a:spcPts val="1200"/>
              </a:spcBef>
              <a:buFontTx/>
              <a:defRPr sz="2400">
                <a:latin typeface="Times New Roman"/>
                <a:ea typeface="Times New Roman"/>
                <a:cs typeface="Times New Roman"/>
                <a:sym typeface="Times New Roman"/>
              </a:defRPr>
            </a:pPr>
            <a:r>
              <a:t>5%</a:t>
            </a:r>
          </a:p>
          <a:p>
            <a:pPr marL="240631" indent="-240631">
              <a:spcBef>
                <a:spcPts val="1200"/>
              </a:spcBef>
              <a:buFontTx/>
              <a:defRPr sz="2400">
                <a:latin typeface="Times New Roman"/>
                <a:ea typeface="Times New Roman"/>
                <a:cs typeface="Times New Roman"/>
                <a:sym typeface="Times New Roman"/>
              </a:defRPr>
            </a:pPr>
            <a:r>
              <a:t>1.2%</a:t>
            </a: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8"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499"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500"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2"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503"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504"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505"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7"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508"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509"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1"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512"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513"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5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6" name="Review: Allen: Reform and Democrac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Review: Allen: Reform and Democracy</a:t>
            </a:r>
          </a:p>
        </p:txBody>
      </p:sp>
      <p:sp>
        <p:nvSpPr>
          <p:cNvPr id="517"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320039">
              <a:spcBef>
                <a:spcPts val="800"/>
              </a:spcBef>
              <a:buSzTx/>
              <a:buFontTx/>
              <a:buNone/>
              <a:defRPr b="1" sz="1679">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320039">
              <a:spcBef>
                <a:spcPts val="800"/>
              </a:spcBef>
              <a:buSzTx/>
              <a:buFontTx/>
              <a:buNone/>
              <a:defRPr b="1" sz="1679">
                <a:latin typeface="+mj-lt"/>
                <a:ea typeface="+mj-ea"/>
                <a:cs typeface="+mj-cs"/>
                <a:sym typeface="Helvetica"/>
              </a:defRPr>
            </a:pPr>
            <a:endParaRPr b="0"/>
          </a:p>
          <a:p>
            <a:pPr marL="168442" indent="-168442" defTabSz="320039">
              <a:spcBef>
                <a:spcPts val="800"/>
              </a:spcBef>
              <a:buFontTx/>
              <a:defRPr b="1" sz="1679">
                <a:latin typeface="Times New Roman"/>
                <a:ea typeface="Times New Roman"/>
                <a:cs typeface="Times New Roman"/>
                <a:sym typeface="Times New Roman"/>
              </a:defRPr>
            </a:pPr>
            <a:r>
              <a:rPr b="0"/>
              <a:t>Enlightenment, literacy, pamphlets, </a:t>
            </a:r>
            <a:r>
              <a:rPr b="0" i="1"/>
              <a:t>The Rights of Man</a:t>
            </a:r>
            <a:r>
              <a:rPr b="0"/>
              <a:t> (sells 1 million copies), &amp; the French Revolution</a:t>
            </a:r>
            <a:endParaRPr b="0"/>
          </a:p>
          <a:p>
            <a:pPr marL="168442" indent="-168442" defTabSz="320039">
              <a:spcBef>
                <a:spcPts val="800"/>
              </a:spcBef>
              <a:buFontTx/>
              <a:defRPr b="1" sz="1679">
                <a:latin typeface="Times New Roman"/>
                <a:ea typeface="Times New Roman"/>
                <a:cs typeface="Times New Roman"/>
                <a:sym typeface="Times New Roman"/>
              </a:defRPr>
            </a:pPr>
            <a:r>
              <a:rPr b="0"/>
              <a:t>60,000-strong Manchester demonstration in 1819: eleven killed: “Peterloo”</a:t>
            </a:r>
            <a:endParaRPr b="0"/>
          </a:p>
          <a:p>
            <a:pPr marL="168442" indent="-168442" defTabSz="320039">
              <a:spcBef>
                <a:spcPts val="800"/>
              </a:spcBef>
              <a:buFontTx/>
              <a:defRPr b="1" sz="1679">
                <a:latin typeface="Times New Roman"/>
                <a:ea typeface="Times New Roman"/>
                <a:cs typeface="Times New Roman"/>
                <a:sym typeface="Times New Roman"/>
              </a:defRPr>
            </a:pPr>
            <a:r>
              <a:rPr b="0"/>
              <a:t>“Reform that we may preserve”: 1832 Reform Bill</a:t>
            </a:r>
            <a:endParaRPr b="0"/>
          </a:p>
          <a:p>
            <a:pPr lvl="1" marL="435142" indent="-168442" defTabSz="320039">
              <a:spcBef>
                <a:spcPts val="800"/>
              </a:spcBef>
              <a:buFontTx/>
              <a:buChar char="•"/>
              <a:defRPr b="1" sz="1679">
                <a:latin typeface="Times New Roman"/>
                <a:ea typeface="Times New Roman"/>
                <a:cs typeface="Times New Roman"/>
                <a:sym typeface="Times New Roman"/>
              </a:defRPr>
            </a:pPr>
            <a:r>
              <a:rPr b="0"/>
              <a:t>Virtual representation</a:t>
            </a:r>
            <a:endParaRPr b="0"/>
          </a:p>
          <a:p>
            <a:pPr lvl="1" marL="435142" indent="-168442" defTabSz="320039">
              <a:spcBef>
                <a:spcPts val="800"/>
              </a:spcBef>
              <a:buFontTx/>
              <a:buChar char="•"/>
              <a:defRPr b="1" sz="1679">
                <a:latin typeface="Times New Roman"/>
                <a:ea typeface="Times New Roman"/>
                <a:cs typeface="Times New Roman"/>
                <a:sym typeface="Times New Roman"/>
              </a:defRPr>
            </a:pPr>
            <a:r>
              <a:rPr b="0"/>
              <a:t>Divide the reformers</a:t>
            </a:r>
            <a:endParaRPr b="0"/>
          </a:p>
          <a:p>
            <a:pPr marL="168442" indent="-168442" defTabSz="320039">
              <a:spcBef>
                <a:spcPts val="800"/>
              </a:spcBef>
              <a:buFontTx/>
              <a:defRPr b="1" sz="1679">
                <a:latin typeface="Times New Roman"/>
                <a:ea typeface="Times New Roman"/>
                <a:cs typeface="Times New Roman"/>
                <a:sym typeface="Times New Roman"/>
              </a:defRPr>
            </a:pPr>
            <a:r>
              <a:rPr b="0"/>
              <a:t>1833: Factory Act—9-hour day for children under 12</a:t>
            </a:r>
            <a:endParaRPr b="0"/>
          </a:p>
          <a:p>
            <a:pPr marL="168442" indent="-168442" defTabSz="320039">
              <a:spcBef>
                <a:spcPts val="800"/>
              </a:spcBef>
              <a:buFontTx/>
              <a:defRPr b="1" sz="1679">
                <a:latin typeface="Times New Roman"/>
                <a:ea typeface="Times New Roman"/>
                <a:cs typeface="Times New Roman"/>
                <a:sym typeface="Times New Roman"/>
              </a:defRPr>
            </a:pPr>
            <a:r>
              <a:rPr b="0"/>
              <a:t>1834: New Poor Law—workhouses</a:t>
            </a:r>
          </a:p>
        </p:txBody>
      </p:sp>
      <p:pic>
        <p:nvPicPr>
          <p:cNvPr id="518" name="Image" descr="Image"/>
          <p:cNvPicPr>
            <a:picLocks noChangeAspect="1"/>
          </p:cNvPicPr>
          <p:nvPr/>
        </p:nvPicPr>
        <p:blipFill>
          <a:blip r:embed="rId3">
            <a:extLst/>
          </a:blip>
          <a:stretch>
            <a:fillRect/>
          </a:stretch>
        </p:blipFill>
        <p:spPr>
          <a:xfrm>
            <a:off x="4057605" y="1270000"/>
            <a:ext cx="4792559" cy="3470242"/>
          </a:xfrm>
          <a:prstGeom prst="rect">
            <a:avLst/>
          </a:prstGeom>
          <a:ln w="12700">
            <a:miter lim="400000"/>
          </a:ln>
        </p:spPr>
      </p:pic>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0" name="Allen: Reform and Democracy II"/>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solidFill>
                  <a:srgbClr val="000080"/>
                </a:solidFill>
              </a:defRPr>
            </a:lvl1pPr>
          </a:lstStyle>
          <a:p>
            <a:pPr/>
            <a:r>
              <a:t>Allen: Reform and Democracy II</a:t>
            </a:r>
          </a:p>
        </p:txBody>
      </p:sp>
      <p:sp>
        <p:nvSpPr>
          <p:cNvPr id="521" name="Robert Allen (2017): The Industrial Revolution: A Very Short Introduction &lt;https://delong.typepad.com/files/allen-industrial.pdf&gt;, chs. 3, 5-6:…"/>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Robert Allen </a:t>
            </a:r>
            <a:r>
              <a:rPr b="0"/>
              <a:t>(2017): </a:t>
            </a:r>
            <a:r>
              <a:rPr b="0" i="1"/>
              <a:t>The Industrial Revolution: A Very Short Introduction</a:t>
            </a:r>
            <a:r>
              <a:rPr b="0"/>
              <a:t> &lt;</a:t>
            </a:r>
            <a:r>
              <a:rPr b="0" u="sng">
                <a:solidFill>
                  <a:srgbClr val="0000FF"/>
                </a:solidFill>
                <a:uFill>
                  <a:solidFill>
                    <a:srgbClr val="0000FF"/>
                  </a:solidFill>
                </a:uFill>
                <a:hlinkClick r:id="rId2" invalidUrl="" action="" tgtFrame="" tooltip="" history="1" highlightClick="0" endSnd="0"/>
              </a:rPr>
              <a:t>https://delong.typepad.com/files/allen-industrial.pdf</a:t>
            </a:r>
            <a:r>
              <a:rPr b="0"/>
              <a:t>&gt;, chs. 3, 5-6:</a:t>
            </a:r>
            <a:endParaRPr b="0"/>
          </a:p>
          <a:p>
            <a:pPr marL="0" indent="0" defTabSz="288036">
              <a:buSzTx/>
              <a:buFontTx/>
              <a:buNone/>
              <a:defRPr b="1" sz="1512">
                <a:latin typeface="+mj-lt"/>
                <a:ea typeface="+mj-ea"/>
                <a:cs typeface="+mj-cs"/>
                <a:sym typeface="Helvetica"/>
              </a:defRPr>
            </a:pPr>
            <a:endParaRPr b="0"/>
          </a:p>
          <a:p>
            <a:pPr marL="151597" indent="-151597" defTabSz="288036">
              <a:buFontTx/>
              <a:defRPr b="1" sz="1512">
                <a:latin typeface="Times New Roman"/>
                <a:ea typeface="Times New Roman"/>
                <a:cs typeface="Times New Roman"/>
                <a:sym typeface="Times New Roman"/>
              </a:defRPr>
            </a:pPr>
            <a:r>
              <a:rPr b="0"/>
              <a:t>1833: Factory Act—9-hour day for children under 12</a:t>
            </a:r>
            <a:endParaRPr b="0"/>
          </a:p>
          <a:p>
            <a:pPr marL="151597" indent="-151597" defTabSz="288036">
              <a:buFontTx/>
              <a:defRPr b="1" sz="1512">
                <a:latin typeface="Times New Roman"/>
                <a:ea typeface="Times New Roman"/>
                <a:cs typeface="Times New Roman"/>
                <a:sym typeface="Times New Roman"/>
              </a:defRPr>
            </a:pPr>
            <a:r>
              <a:rPr b="0"/>
              <a:t>1834: New Poor Law—workhouses</a:t>
            </a:r>
            <a:endParaRPr b="0"/>
          </a:p>
          <a:p>
            <a:pPr marL="151597" indent="-151597" defTabSz="288036">
              <a:buFontTx/>
              <a:defRPr b="1" sz="1512">
                <a:latin typeface="Times New Roman"/>
                <a:ea typeface="Times New Roman"/>
                <a:cs typeface="Times New Roman"/>
                <a:sym typeface="Times New Roman"/>
              </a:defRPr>
            </a:pPr>
            <a:r>
              <a:rPr b="0"/>
              <a:t>1838: People’s Charter</a:t>
            </a:r>
            <a:endParaRPr b="0"/>
          </a:p>
          <a:p>
            <a:pPr marL="151597" indent="-151597" defTabSz="288036">
              <a:buFontTx/>
              <a:defRPr b="1" sz="1512">
                <a:latin typeface="Times New Roman"/>
                <a:ea typeface="Times New Roman"/>
                <a:cs typeface="Times New Roman"/>
                <a:sym typeface="Times New Roman"/>
              </a:defRPr>
            </a:pPr>
            <a:r>
              <a:rPr b="0"/>
              <a:t>1846: Corn Law Repeal</a:t>
            </a:r>
            <a:endParaRPr b="0"/>
          </a:p>
          <a:p>
            <a:pPr marL="151597" indent="-151597" defTabSz="288036">
              <a:buFontTx/>
              <a:defRPr b="1" sz="1512">
                <a:latin typeface="Times New Roman"/>
                <a:ea typeface="Times New Roman"/>
                <a:cs typeface="Times New Roman"/>
                <a:sym typeface="Times New Roman"/>
              </a:defRPr>
            </a:pPr>
            <a:r>
              <a:rPr b="0"/>
              <a:t>The “condition of England”</a:t>
            </a:r>
            <a:endParaRPr b="0"/>
          </a:p>
          <a:p>
            <a:pPr marL="151597" indent="-151597" defTabSz="288036">
              <a:buFontTx/>
              <a:defRPr b="1" sz="1512">
                <a:latin typeface="Times New Roman"/>
                <a:ea typeface="Times New Roman"/>
                <a:cs typeface="Times New Roman"/>
                <a:sym typeface="Times New Roman"/>
              </a:defRPr>
            </a:pPr>
            <a:r>
              <a:rPr b="0"/>
              <a:t>John Stuart Mill (1848 and 1871): “It is questionable if all the mechanical inventions yet made have lightened the day's toil of any human being. They have enabled a greater population to live the same life of drudgery and imprisonment…”</a:t>
            </a:r>
            <a:endParaRPr b="0"/>
          </a:p>
          <a:p>
            <a:pPr marL="151597" indent="-151597" defTabSz="288036">
              <a:buFontTx/>
              <a:defRPr b="1" sz="1512">
                <a:latin typeface="Times New Roman"/>
                <a:ea typeface="Times New Roman"/>
                <a:cs typeface="Times New Roman"/>
                <a:sym typeface="Times New Roman"/>
              </a:defRPr>
            </a:pPr>
            <a:r>
              <a:rPr b="0"/>
              <a:t>1846-67: Real wage stagnation ends: average consumption per head in working class families rose by 42 per cent…</a:t>
            </a:r>
          </a:p>
        </p:txBody>
      </p:sp>
      <p:pic>
        <p:nvPicPr>
          <p:cNvPr id="522" name="Image" descr="Image"/>
          <p:cNvPicPr>
            <a:picLocks noChangeAspect="1"/>
          </p:cNvPicPr>
          <p:nvPr/>
        </p:nvPicPr>
        <p:blipFill>
          <a:blip r:embed="rId3">
            <a:extLst/>
          </a:blip>
          <a:stretch>
            <a:fillRect/>
          </a:stretch>
        </p:blipFill>
        <p:spPr>
          <a:xfrm>
            <a:off x="4057605" y="1270000"/>
            <a:ext cx="4792559" cy="4915302"/>
          </a:xfrm>
          <a:prstGeom prst="rect">
            <a:avLst/>
          </a:prstGeom>
          <a:ln w="12700">
            <a:miter lim="400000"/>
          </a:ln>
        </p:spPr>
      </p:pic>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The People’s Charter"/>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The People’s Charter</a:t>
            </a:r>
          </a:p>
        </p:txBody>
      </p:sp>
      <p:sp>
        <p:nvSpPr>
          <p:cNvPr id="525" name="The People's Charter called for six reforms to make the political system more democratic:…"/>
          <p:cNvSpPr txBox="1"/>
          <p:nvPr>
            <p:ph type="body" sz="half" idx="4294967295"/>
          </p:nvPr>
        </p:nvSpPr>
        <p:spPr>
          <a:xfrm>
            <a:off x="277663" y="1270000"/>
            <a:ext cx="3779943" cy="5327883"/>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The People's Charter called for six reforms to make the political system more democratic:</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 vote for every man twenty-one years of age, of sound mind, and not undergoing punishment for a crime.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The secret ballot to protect the elector in the exercise of his vote.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No property qualification for Members of Parliament in order to allow the constituencies to return the man of their choice.</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Payment of Members, enabling tradesmen, working men, or other persons of modest means to leave or interrupt their livelihood to attend to the interests of the nation.</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Equal constituencies, securing the same amount of representation for the same number of electors, instead of allowing less populous constituencies to have as much or more weight than larger ones.</a:t>
            </a:r>
            <a:endParaRPr b="0"/>
          </a:p>
          <a:p>
            <a:pPr marL="179671" indent="-179671" defTabSz="256031">
              <a:spcBef>
                <a:spcPts val="600"/>
              </a:spcBef>
              <a:buFontTx/>
              <a:buAutoNum type="arabicPeriod" startAt="1"/>
              <a:defRPr b="1" sz="1344">
                <a:latin typeface="Times New Roman"/>
                <a:ea typeface="Times New Roman"/>
                <a:cs typeface="Times New Roman"/>
                <a:sym typeface="Times New Roman"/>
              </a:defRPr>
            </a:pPr>
            <a:r>
              <a:rPr b="0"/>
              <a:t>Annual Parliamentary elections, thus presenting the most effectual check to bribery and intimidation, since no purse could buy a constituency under a system of universal manhood suffrage in each twelve-month period</a:t>
            </a:r>
          </a:p>
        </p:txBody>
      </p:sp>
      <p:pic>
        <p:nvPicPr>
          <p:cNvPr id="526" name="Image" descr="Image"/>
          <p:cNvPicPr>
            <a:picLocks noChangeAspect="1"/>
          </p:cNvPicPr>
          <p:nvPr/>
        </p:nvPicPr>
        <p:blipFill>
          <a:blip r:embed="rId2">
            <a:extLst/>
          </a:blip>
          <a:stretch>
            <a:fillRect/>
          </a:stretch>
        </p:blipFill>
        <p:spPr>
          <a:xfrm>
            <a:off x="4057605" y="1270000"/>
            <a:ext cx="4792559" cy="4915302"/>
          </a:xfrm>
          <a:prstGeom prst="rect">
            <a:avLst/>
          </a:prstGeom>
          <a:ln w="12700">
            <a:miter lim="400000"/>
          </a:ln>
        </p:spPr>
      </p:pic>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8" name="Greg Clark Being Contrarian"/>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Greg Clark Being Contrarian</a:t>
            </a:r>
          </a:p>
        </p:txBody>
      </p:sp>
      <p:sp>
        <p:nvSpPr>
          <p:cNvPr id="529" name="There were lots of technological “revolutions” before the Industrial Revolution…"/>
          <p:cNvSpPr txBox="1"/>
          <p:nvPr>
            <p:ph type="body" idx="4294967295"/>
          </p:nvPr>
        </p:nvSpPr>
        <p:spPr>
          <a:xfrm>
            <a:off x="457200" y="1436687"/>
            <a:ext cx="8229600" cy="4844158"/>
          </a:xfrm>
          <a:prstGeom prst="rect">
            <a:avLst/>
          </a:prstGeom>
        </p:spPr>
        <p:txBody>
          <a:bodyPr>
            <a:normAutofit fontScale="100000" lnSpcReduction="0"/>
          </a:bodyPr>
          <a:lstStyle/>
          <a:p>
            <a:pPr marL="284606" indent="-284606" defTabSz="379475">
              <a:spcBef>
                <a:spcPts val="600"/>
              </a:spcBef>
              <a:defRPr sz="2656"/>
            </a:pPr>
            <a:r>
              <a:t>There were lots of technological “revolutions” before the Industrial Revolution</a:t>
            </a:r>
          </a:p>
          <a:p>
            <a:pPr marL="284606" indent="-284606" defTabSz="379475">
              <a:spcBef>
                <a:spcPts val="600"/>
              </a:spcBef>
              <a:defRPr sz="2656"/>
            </a:pPr>
            <a:r>
              <a:t>But they all petered out because of low price-elasticity of demand</a:t>
            </a:r>
          </a:p>
          <a:p>
            <a:pPr marL="284606" indent="-284606" defTabSz="379475">
              <a:spcBef>
                <a:spcPts val="600"/>
              </a:spcBef>
              <a:defRPr sz="2656"/>
            </a:pPr>
            <a:r>
              <a:t>Coal-steam-cotton-machinery-textiles-rails were different</a:t>
            </a:r>
          </a:p>
          <a:p>
            <a:pPr lvl="1" marL="664082" indent="-284606" defTabSz="379475">
              <a:spcBef>
                <a:spcPts val="600"/>
              </a:spcBef>
              <a:buChar char="•"/>
              <a:defRPr sz="2656"/>
            </a:pPr>
            <a:r>
              <a:t>But even that was reaching limits to growth by 1870 or so…</a:t>
            </a:r>
          </a:p>
          <a:p>
            <a:pPr lvl="1" marL="664082" indent="-284606" defTabSz="379475">
              <a:spcBef>
                <a:spcPts val="600"/>
              </a:spcBef>
              <a:buChar char="•"/>
              <a:defRPr sz="2656"/>
            </a:pPr>
            <a:r>
              <a:t>The classic British Industrial Revolution more a comparative-advantage concentration of global manufacturing than true modern economic growth…</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1" name="Karl Marx (1867): The Key is “Capitalism”—Market Economy Plus…"/>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Karl Marx (1867): The Key is “Capitalism”—Market Economy Plus…</a:t>
            </a:r>
          </a:p>
        </p:txBody>
      </p:sp>
      <p:sp>
        <p:nvSpPr>
          <p:cNvPr id="532" name="Karl Marx (1867), &quot;The Secret of Primitive Capital Accumulation,&quot; Capital, Vol. 1, Part VIII, Chapters 26-32 http://tinyurl.com/dl20090112k…"/>
          <p:cNvSpPr txBox="1"/>
          <p:nvPr>
            <p:ph type="body" idx="4294967295"/>
          </p:nvPr>
        </p:nvSpPr>
        <p:spPr>
          <a:xfrm>
            <a:off x="457200" y="1417637"/>
            <a:ext cx="8229600" cy="5080001"/>
          </a:xfrm>
          <a:prstGeom prst="rect">
            <a:avLst/>
          </a:prstGeom>
        </p:spPr>
        <p:txBody>
          <a:bodyPr>
            <a:normAutofit fontScale="100000" lnSpcReduction="0"/>
          </a:bodyPr>
          <a:lstStyle/>
          <a:p>
            <a:pPr marL="161162" indent="-161162" defTabSz="214884">
              <a:spcBef>
                <a:spcPts val="300"/>
              </a:spcBef>
              <a:defRPr sz="1504"/>
            </a:pPr>
            <a:r>
              <a:t>Karl Marx (1867), "The Secret of Primitive Capital Accumulation," Capital, Vol. 1, Part VIII, Chapters 26-32 http://tinyurl.com/dl20090112k  </a:t>
            </a:r>
          </a:p>
          <a:p>
            <a:pPr lvl="1" marL="376047" indent="-161162" defTabSz="214884">
              <a:spcBef>
                <a:spcPts val="300"/>
              </a:spcBef>
              <a:buChar char="•"/>
              <a:defRPr sz="1504"/>
            </a:pPr>
            <a:r>
              <a:t>“We have seen how money is changed into capital; how through capital surplus-value is made, and from surplus-value more capital. But the accumulation of capital presupposes surplus-value; surplus-value presupposes capitalistic production; capitalistic production presupposes the pre-existence of considerable masses of capital and of labour power in the hands of producers of commodities. The whole movement, therefore, seems to turn in a vicious circle, out of which we can only get by supposing a primitive accumulation (previous accumulation of Adam Smith) preceding capitalistic accumulation; an accumulation not the result of the capitalistic mode of production, but its starting point…”</a:t>
            </a:r>
          </a:p>
          <a:p>
            <a:pPr lvl="1" marL="376047" indent="-161162" defTabSz="214884">
              <a:spcBef>
                <a:spcPts val="300"/>
              </a:spcBef>
              <a:buChar char="•"/>
              <a:defRPr sz="1504"/>
            </a:pPr>
            <a:r>
              <a:t>“The immediate producer, the labourer, could only dispose of his own person after he had ceased to be attached to the soil… the slave, serf, or bondsman of another. To become a free seller of labour power… he must further have escaped from the regime of the guilds…. The historical movement which changes the producers into wage-workers… their emancipation from serfdom and from the fetters of the guilds… alone exists for our bourgeois historians…”</a:t>
            </a:r>
          </a:p>
          <a:p>
            <a:pPr lvl="1" marL="376047" indent="-161162" defTabSz="214884">
              <a:spcBef>
                <a:spcPts val="300"/>
              </a:spcBef>
              <a:buChar char="•"/>
              <a:defRPr sz="1504"/>
            </a:pPr>
            <a:r>
              <a:t>“But… these new freedmen… [were also] robbed of all their own means of production, and of all the guarantees of existence afforded by the old feudal arrangements. And the history of this, their expropriation, is written in the annals of mankind in letters of blood and fire…”</a:t>
            </a:r>
          </a:p>
          <a:p>
            <a:pPr marL="161162" indent="-161162" defTabSz="214884">
              <a:spcBef>
                <a:spcPts val="300"/>
              </a:spcBef>
              <a:defRPr sz="1504"/>
            </a:pPr>
            <a:r>
              <a:t>Workers </a:t>
            </a:r>
            <a:r>
              <a:rPr i="1"/>
              <a:t>must</a:t>
            </a:r>
            <a:r>
              <a:t> work for wages…</a:t>
            </a:r>
          </a:p>
          <a:p>
            <a:pPr marL="161162" indent="-161162" defTabSz="214884">
              <a:spcBef>
                <a:spcPts val="300"/>
              </a:spcBef>
              <a:defRPr sz="1504"/>
            </a:pPr>
            <a:r>
              <a:t>Capitalists </a:t>
            </a:r>
            <a:r>
              <a:rPr i="1"/>
              <a:t>must</a:t>
            </a:r>
            <a:r>
              <a:t> invest and accumulate…</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4" name="Karl Marx &amp; Friedrich Engels"/>
          <p:cNvSpPr txBox="1"/>
          <p:nvPr>
            <p:ph type="title" idx="4294967295"/>
          </p:nvPr>
        </p:nvSpPr>
        <p:spPr>
          <a:xfrm>
            <a:off x="457200" y="-1"/>
            <a:ext cx="8255000" cy="1270001"/>
          </a:xfrm>
          <a:prstGeom prst="rect">
            <a:avLst/>
          </a:prstGeom>
        </p:spPr>
        <p:txBody>
          <a:bodyPr>
            <a:normAutofit fontScale="100000" lnSpcReduction="0"/>
          </a:bodyPr>
          <a:lstStyle>
            <a:lvl1pPr defTabSz="416052">
              <a:defRPr sz="5460"/>
            </a:lvl1pPr>
          </a:lstStyle>
          <a:p>
            <a:pPr/>
            <a:r>
              <a:t>Karl Marx &amp; Friedrich Engels</a:t>
            </a:r>
          </a:p>
        </p:txBody>
      </p:sp>
      <p:sp>
        <p:nvSpPr>
          <p:cNvPr id="535" name="9:50-9:5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9:50-9:55</a:t>
            </a:r>
          </a:p>
        </p:txBody>
      </p:sp>
      <p:sp>
        <p:nvSpPr>
          <p:cNvPr id="536" name="Paean to the Bourgeoisie:…"/>
          <p:cNvSpPr txBox="1"/>
          <p:nvPr>
            <p:ph type="body" sz="half" idx="4294967295"/>
          </p:nvPr>
        </p:nvSpPr>
        <p:spPr>
          <a:xfrm>
            <a:off x="457200" y="1270000"/>
            <a:ext cx="4045250"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Paean to the </a:t>
            </a:r>
            <a:r>
              <a:rPr i="1"/>
              <a:t>Bourgeoisie</a:t>
            </a:r>
            <a:r>
              <a:t>:</a:t>
            </a:r>
          </a:p>
          <a:p>
            <a:pPr marL="240631" indent="-240631">
              <a:spcBef>
                <a:spcPts val="1200"/>
              </a:spcBef>
              <a:buFontTx/>
              <a:defRPr sz="2400">
                <a:latin typeface="Times New Roman"/>
                <a:ea typeface="Times New Roman"/>
                <a:cs typeface="Times New Roman"/>
                <a:sym typeface="Times New Roman"/>
              </a:defRPr>
            </a:pPr>
            <a:r>
              <a:t>“The bourgeoisie cannot exist without constantly revolutionising the instruments of production, and thereby the relations of production, and with them the whole relations of society. Conservation of the old modes of production in unaltered form, was, on the contrary, the first condition of existence for all earlier industrial classes…”</a:t>
            </a:r>
          </a:p>
        </p:txBody>
      </p:sp>
      <p:pic>
        <p:nvPicPr>
          <p:cNvPr id="537" name="Image" descr="Image"/>
          <p:cNvPicPr>
            <a:picLocks noChangeAspect="1"/>
          </p:cNvPicPr>
          <p:nvPr/>
        </p:nvPicPr>
        <p:blipFill>
          <a:blip r:embed="rId2">
            <a:extLst/>
          </a:blip>
          <a:stretch>
            <a:fillRect/>
          </a:stretch>
        </p:blipFill>
        <p:spPr>
          <a:xfrm>
            <a:off x="4502449" y="1267122"/>
            <a:ext cx="4347715" cy="4530009"/>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Shadows…"/>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a:defRPr sz="6000">
                <a:solidFill>
                  <a:srgbClr val="000080"/>
                </a:solidFill>
              </a:defRPr>
            </a:lvl1pPr>
          </a:lstStyle>
          <a:p>
            <a:pPr/>
            <a:r>
              <a:t>Shadows…</a:t>
            </a:r>
          </a:p>
        </p:txBody>
      </p:sp>
      <p:sp>
        <p:nvSpPr>
          <p:cNvPr id="86" name="What fraction of people today live in countries where average income per capita is greater than $40,000 per year?…"/>
          <p:cNvSpPr txBox="1"/>
          <p:nvPr>
            <p:ph type="body" sz="quarter" idx="4294967295"/>
          </p:nvPr>
        </p:nvSpPr>
        <p:spPr>
          <a:xfrm>
            <a:off x="277663" y="1267121"/>
            <a:ext cx="8572501" cy="1187234"/>
          </a:xfrm>
          <a:prstGeom prst="rect">
            <a:avLst/>
          </a:prstGeom>
        </p:spPr>
        <p:txBody>
          <a:bodyPr lIns="45718" tIns="45718" rIns="45718" bIns="45718">
            <a:normAutofit fontScale="100000" lnSpcReduction="0"/>
          </a:bodyPr>
          <a:lstStyle/>
          <a:p>
            <a:pPr marL="0" indent="0" defTabSz="452627">
              <a:spcBef>
                <a:spcPts val="1100"/>
              </a:spcBef>
              <a:buSzTx/>
              <a:buNone/>
              <a:defRPr b="1" sz="2376">
                <a:latin typeface="+mj-lt"/>
                <a:ea typeface="+mj-ea"/>
                <a:cs typeface="+mj-cs"/>
                <a:sym typeface="Helvetica"/>
              </a:defRPr>
            </a:pPr>
            <a:r>
              <a:t>What fraction of people today live in countries where average income</a:t>
            </a:r>
            <a:r>
              <a:rPr i="1"/>
              <a:t> per capita</a:t>
            </a:r>
            <a:r>
              <a:t> is greater than $40,000 per year?</a:t>
            </a:r>
          </a:p>
        </p:txBody>
      </p:sp>
      <p:pic>
        <p:nvPicPr>
          <p:cNvPr id="87" name="Image" descr="Image"/>
          <p:cNvPicPr>
            <a:picLocks noChangeAspect="1"/>
          </p:cNvPicPr>
          <p:nvPr/>
        </p:nvPicPr>
        <p:blipFill>
          <a:blip r:embed="rId2">
            <a:extLst/>
          </a:blip>
          <a:stretch>
            <a:fillRect/>
          </a:stretch>
        </p:blipFill>
        <p:spPr>
          <a:xfrm>
            <a:off x="1662467" y="2454354"/>
            <a:ext cx="5329255" cy="3811472"/>
          </a:xfrm>
          <a:prstGeom prst="rect">
            <a:avLst/>
          </a:prstGeom>
          <a:ln w="12700">
            <a:miter lim="400000"/>
          </a:ln>
        </p:spPr>
      </p:pic>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9" name="Paean to the Bourgeosie II"/>
          <p:cNvSpPr txBox="1"/>
          <p:nvPr>
            <p:ph type="title" idx="4294967295"/>
          </p:nvPr>
        </p:nvSpPr>
        <p:spPr>
          <a:xfrm>
            <a:off x="457200" y="-1"/>
            <a:ext cx="8255000" cy="1270001"/>
          </a:xfrm>
          <a:prstGeom prst="rect">
            <a:avLst/>
          </a:prstGeom>
        </p:spPr>
        <p:txBody>
          <a:bodyPr>
            <a:normAutofit fontScale="100000" lnSpcReduction="0"/>
          </a:bodyPr>
          <a:lstStyle>
            <a:lvl1pPr defTabSz="448055">
              <a:defRPr sz="5880">
                <a:solidFill>
                  <a:srgbClr val="000080"/>
                </a:solidFill>
              </a:defRPr>
            </a:lvl1pPr>
          </a:lstStyle>
          <a:p>
            <a:pPr/>
            <a:r>
              <a:t>Paean to the Bourgeosie II</a:t>
            </a:r>
          </a:p>
        </p:txBody>
      </p:sp>
      <p:sp>
        <p:nvSpPr>
          <p:cNvPr id="540" name="Revolutionary Change and Unveiling:…"/>
          <p:cNvSpPr txBox="1"/>
          <p:nvPr>
            <p:ph type="body" sz="half" idx="4294967295"/>
          </p:nvPr>
        </p:nvSpPr>
        <p:spPr>
          <a:xfrm>
            <a:off x="457200" y="1270000"/>
            <a:ext cx="3410436" cy="5397500"/>
          </a:xfrm>
          <a:prstGeom prst="rect">
            <a:avLst/>
          </a:prstGeom>
        </p:spPr>
        <p:txBody>
          <a:bodyPr>
            <a:normAutofit fontScale="100000" lnSpcReduction="0"/>
          </a:bodyPr>
          <a:lstStyle/>
          <a:p>
            <a:pPr marL="0" indent="0" defTabSz="288036">
              <a:buSzTx/>
              <a:buFontTx/>
              <a:buNone/>
              <a:defRPr b="1" sz="1890">
                <a:latin typeface="+mj-lt"/>
                <a:ea typeface="+mj-ea"/>
                <a:cs typeface="+mj-cs"/>
                <a:sym typeface="Helvetica"/>
              </a:defRPr>
            </a:pPr>
            <a:r>
              <a:t>Revolutionary Change and Unveiling:</a:t>
            </a:r>
          </a:p>
          <a:p>
            <a:pPr marL="216026" indent="-216026" defTabSz="288036">
              <a:defRPr sz="1512">
                <a:latin typeface="Times New Roman"/>
                <a:ea typeface="Times New Roman"/>
                <a:cs typeface="Times New Roman"/>
                <a:sym typeface="Times New Roman"/>
              </a:defRPr>
            </a:pPr>
            <a:r>
              <a:t>“Constant revolutionising of production, </a:t>
            </a:r>
          </a:p>
          <a:p>
            <a:pPr marL="216026" indent="-216026" defTabSz="288036">
              <a:defRPr sz="1512">
                <a:latin typeface="Times New Roman"/>
                <a:ea typeface="Times New Roman"/>
                <a:cs typeface="Times New Roman"/>
                <a:sym typeface="Times New Roman"/>
              </a:defRPr>
            </a:pPr>
            <a:r>
              <a:t>“uninterrupted disturbance of all social conditions, </a:t>
            </a:r>
          </a:p>
          <a:p>
            <a:pPr marL="216026" indent="-216026" defTabSz="288036">
              <a:defRPr sz="1512">
                <a:latin typeface="Times New Roman"/>
                <a:ea typeface="Times New Roman"/>
                <a:cs typeface="Times New Roman"/>
                <a:sym typeface="Times New Roman"/>
              </a:defRPr>
            </a:pPr>
            <a:r>
              <a:t>“everlasting uncertainty and agitation distinguish the bourgeois epoch from all earlier ones. </a:t>
            </a:r>
          </a:p>
          <a:p>
            <a:pPr marL="216026" indent="-216026" defTabSz="288036">
              <a:defRPr sz="1512">
                <a:latin typeface="Times New Roman"/>
                <a:ea typeface="Times New Roman"/>
                <a:cs typeface="Times New Roman"/>
                <a:sym typeface="Times New Roman"/>
              </a:defRPr>
            </a:pPr>
            <a:r>
              <a:t>“All fixed, fast-frozen relations, with their train of ancient and venerable prejudices and opinions, are swept away, </a:t>
            </a:r>
          </a:p>
          <a:p>
            <a:pPr marL="216026" indent="-216026" defTabSz="288036">
              <a:defRPr sz="1512">
                <a:latin typeface="Times New Roman"/>
                <a:ea typeface="Times New Roman"/>
                <a:cs typeface="Times New Roman"/>
                <a:sym typeface="Times New Roman"/>
              </a:defRPr>
            </a:pPr>
            <a:r>
              <a:t>“all new-formed ones become antiquated before they can ossify. </a:t>
            </a:r>
          </a:p>
          <a:p>
            <a:pPr marL="216026" indent="-216026" defTabSz="288036">
              <a:defRPr sz="1512">
                <a:latin typeface="Times New Roman"/>
                <a:ea typeface="Times New Roman"/>
                <a:cs typeface="Times New Roman"/>
                <a:sym typeface="Times New Roman"/>
              </a:defRPr>
            </a:pPr>
            <a:r>
              <a:t>“All that is solid melts into air, </a:t>
            </a:r>
          </a:p>
          <a:p>
            <a:pPr marL="216026" indent="-216026" defTabSz="288036">
              <a:defRPr sz="1512">
                <a:latin typeface="Times New Roman"/>
                <a:ea typeface="Times New Roman"/>
                <a:cs typeface="Times New Roman"/>
                <a:sym typeface="Times New Roman"/>
              </a:defRPr>
            </a:pPr>
            <a:r>
              <a:t>“all that is holy is profaned, and </a:t>
            </a:r>
          </a:p>
          <a:p>
            <a:pPr marL="216026" indent="-216026" defTabSz="288036">
              <a:defRPr sz="1512">
                <a:latin typeface="Times New Roman"/>
                <a:ea typeface="Times New Roman"/>
                <a:cs typeface="Times New Roman"/>
                <a:sym typeface="Times New Roman"/>
              </a:defRPr>
            </a:pPr>
            <a:r>
              <a:t>“man is at last compelled to face with sober senses his real conditions of life, and his relations with his kind…</a:t>
            </a:r>
          </a:p>
        </p:txBody>
      </p:sp>
      <p:sp>
        <p:nvSpPr>
          <p:cNvPr id="541" name="9:50-9:5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9:50-9:55</a:t>
            </a:r>
          </a:p>
        </p:txBody>
      </p:sp>
      <p:pic>
        <p:nvPicPr>
          <p:cNvPr id="542" name="Image" descr="Image"/>
          <p:cNvPicPr>
            <a:picLocks noChangeAspect="1"/>
          </p:cNvPicPr>
          <p:nvPr/>
        </p:nvPicPr>
        <p:blipFill>
          <a:blip r:embed="rId2">
            <a:extLst/>
          </a:blip>
          <a:stretch>
            <a:fillRect/>
          </a:stretch>
        </p:blipFill>
        <p:spPr>
          <a:xfrm>
            <a:off x="4502449" y="1267122"/>
            <a:ext cx="4347715" cy="4530009"/>
          </a:xfrm>
          <a:prstGeom prst="rect">
            <a:avLst/>
          </a:prstGeom>
          <a:ln w="12700">
            <a:miter lim="400000"/>
          </a:ln>
        </p:spPr>
      </p:pic>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4" name="Paean to the Bourgeosie III"/>
          <p:cNvSpPr txBox="1"/>
          <p:nvPr>
            <p:ph type="title" idx="4294967295"/>
          </p:nvPr>
        </p:nvSpPr>
        <p:spPr>
          <a:xfrm>
            <a:off x="457200" y="-1"/>
            <a:ext cx="8255000" cy="1270001"/>
          </a:xfrm>
          <a:prstGeom prst="rect">
            <a:avLst/>
          </a:prstGeom>
        </p:spPr>
        <p:txBody>
          <a:bodyPr>
            <a:normAutofit fontScale="100000" lnSpcReduction="0"/>
          </a:bodyPr>
          <a:lstStyle>
            <a:lvl1pPr defTabSz="438911">
              <a:defRPr sz="5760">
                <a:solidFill>
                  <a:srgbClr val="000080"/>
                </a:solidFill>
              </a:defRPr>
            </a:lvl1pPr>
          </a:lstStyle>
          <a:p>
            <a:pPr/>
            <a:r>
              <a:t>Paean to the Bourgeosie III</a:t>
            </a:r>
          </a:p>
        </p:txBody>
      </p:sp>
      <p:sp>
        <p:nvSpPr>
          <p:cNvPr id="545" name="Globalization:…"/>
          <p:cNvSpPr txBox="1"/>
          <p:nvPr>
            <p:ph type="body" sz="half" idx="4294967295"/>
          </p:nvPr>
        </p:nvSpPr>
        <p:spPr>
          <a:xfrm>
            <a:off x="457200" y="1270000"/>
            <a:ext cx="3410436" cy="5397500"/>
          </a:xfrm>
          <a:prstGeom prst="rect">
            <a:avLst/>
          </a:prstGeom>
        </p:spPr>
        <p:txBody>
          <a:bodyPr>
            <a:normAutofit fontScale="100000" lnSpcReduction="0"/>
          </a:bodyPr>
          <a:lstStyle/>
          <a:p>
            <a:pPr marL="0" indent="0" defTabSz="306324">
              <a:spcBef>
                <a:spcPts val="800"/>
              </a:spcBef>
              <a:buSzTx/>
              <a:buFontTx/>
              <a:buNone/>
              <a:defRPr b="1" sz="2010">
                <a:latin typeface="+mj-lt"/>
                <a:ea typeface="+mj-ea"/>
                <a:cs typeface="+mj-cs"/>
                <a:sym typeface="Helvetica"/>
              </a:defRPr>
            </a:pPr>
            <a:r>
              <a:t>Globalization:</a:t>
            </a:r>
          </a:p>
          <a:p>
            <a:pPr marL="229742" indent="-229742" defTabSz="306324">
              <a:spcBef>
                <a:spcPts val="800"/>
              </a:spcBef>
              <a:defRPr sz="1608">
                <a:latin typeface="Times New Roman"/>
                <a:ea typeface="Times New Roman"/>
                <a:cs typeface="Times New Roman"/>
                <a:sym typeface="Times New Roman"/>
              </a:defRPr>
            </a:pPr>
            <a:r>
              <a:t>“The bourgeoisie has subjected the country to the rule of the towns. </a:t>
            </a:r>
          </a:p>
          <a:p>
            <a:pPr marL="229742" indent="-229742" defTabSz="306324">
              <a:spcBef>
                <a:spcPts val="800"/>
              </a:spcBef>
              <a:defRPr sz="1608">
                <a:latin typeface="Times New Roman"/>
                <a:ea typeface="Times New Roman"/>
                <a:cs typeface="Times New Roman"/>
                <a:sym typeface="Times New Roman"/>
              </a:defRPr>
            </a:pPr>
            <a:r>
              <a:t>“It has created enormous cities, </a:t>
            </a:r>
          </a:p>
          <a:p>
            <a:pPr marL="229742" indent="-229742" defTabSz="306324">
              <a:spcBef>
                <a:spcPts val="800"/>
              </a:spcBef>
              <a:defRPr sz="1608">
                <a:latin typeface="Times New Roman"/>
                <a:ea typeface="Times New Roman"/>
                <a:cs typeface="Times New Roman"/>
                <a:sym typeface="Times New Roman"/>
              </a:defRPr>
            </a:pPr>
            <a:r>
              <a:t>“has greatly increased the urban population as compared with the rural, and </a:t>
            </a:r>
          </a:p>
          <a:p>
            <a:pPr marL="229742" indent="-229742" defTabSz="306324">
              <a:spcBef>
                <a:spcPts val="800"/>
              </a:spcBef>
              <a:defRPr sz="1608">
                <a:latin typeface="Times New Roman"/>
                <a:ea typeface="Times New Roman"/>
                <a:cs typeface="Times New Roman"/>
                <a:sym typeface="Times New Roman"/>
              </a:defRPr>
            </a:pPr>
            <a:r>
              <a:t>“has thus rescued a considerable part of the population from the idiocy of rural life. </a:t>
            </a:r>
          </a:p>
          <a:p>
            <a:pPr marL="229742" indent="-229742" defTabSz="306324">
              <a:spcBef>
                <a:spcPts val="800"/>
              </a:spcBef>
              <a:defRPr sz="1608">
                <a:latin typeface="Times New Roman"/>
                <a:ea typeface="Times New Roman"/>
                <a:cs typeface="Times New Roman"/>
                <a:sym typeface="Times New Roman"/>
              </a:defRPr>
            </a:pPr>
            <a:r>
              <a:t>“Just as it has made the country dependent on the towns, </a:t>
            </a:r>
          </a:p>
          <a:p>
            <a:pPr marL="229742" indent="-229742" defTabSz="306324">
              <a:spcBef>
                <a:spcPts val="800"/>
              </a:spcBef>
              <a:defRPr sz="1608">
                <a:latin typeface="Times New Roman"/>
                <a:ea typeface="Times New Roman"/>
                <a:cs typeface="Times New Roman"/>
                <a:sym typeface="Times New Roman"/>
              </a:defRPr>
            </a:pPr>
            <a:r>
              <a:t>“so it has made barbarian and semi-barbarian countries dependent on the civilised ones, </a:t>
            </a:r>
          </a:p>
          <a:p>
            <a:pPr marL="229742" indent="-229742" defTabSz="306324">
              <a:spcBef>
                <a:spcPts val="800"/>
              </a:spcBef>
              <a:defRPr sz="1608">
                <a:latin typeface="Times New Roman"/>
                <a:ea typeface="Times New Roman"/>
                <a:cs typeface="Times New Roman"/>
                <a:sym typeface="Times New Roman"/>
              </a:defRPr>
            </a:pPr>
            <a:r>
              <a:t>“nations of peasants on nations of bourgeois, </a:t>
            </a:r>
          </a:p>
          <a:p>
            <a:pPr marL="229742" indent="-229742" defTabSz="306324">
              <a:spcBef>
                <a:spcPts val="800"/>
              </a:spcBef>
              <a:defRPr sz="1608">
                <a:latin typeface="Times New Roman"/>
                <a:ea typeface="Times New Roman"/>
                <a:cs typeface="Times New Roman"/>
                <a:sym typeface="Times New Roman"/>
              </a:defRPr>
            </a:pPr>
            <a:r>
              <a:t>“the East on the West…</a:t>
            </a:r>
          </a:p>
        </p:txBody>
      </p:sp>
      <p:sp>
        <p:nvSpPr>
          <p:cNvPr id="546" name="9:50-9:5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9:50-9:55</a:t>
            </a:r>
          </a:p>
        </p:txBody>
      </p:sp>
      <p:pic>
        <p:nvPicPr>
          <p:cNvPr id="547" name="Image" descr="Image"/>
          <p:cNvPicPr>
            <a:picLocks noChangeAspect="1"/>
          </p:cNvPicPr>
          <p:nvPr/>
        </p:nvPicPr>
        <p:blipFill>
          <a:blip r:embed="rId2">
            <a:extLst/>
          </a:blip>
          <a:stretch>
            <a:fillRect/>
          </a:stretch>
        </p:blipFill>
        <p:spPr>
          <a:xfrm>
            <a:off x="4502449" y="1267122"/>
            <a:ext cx="4347715" cy="4530009"/>
          </a:xfrm>
          <a:prstGeom prst="rect">
            <a:avLst/>
          </a:prstGeom>
          <a:ln w="12700">
            <a:miter lim="400000"/>
          </a:ln>
        </p:spPr>
      </p:pic>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9" name="Karl Marx: Capital: Part VII: The Accumulation of Capital"/>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Karl Marx: Capital: Part VII: The Accumulation of Capital</a:t>
            </a:r>
          </a:p>
        </p:txBody>
      </p:sp>
      <p:sp>
        <p:nvSpPr>
          <p:cNvPr id="550" name="This is where the book starts to sing—to me. What I got out of chapter 23:…"/>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402336">
              <a:spcBef>
                <a:spcPts val="1000"/>
              </a:spcBef>
              <a:buSzTx/>
              <a:buFontTx/>
              <a:buNone/>
              <a:defRPr sz="2112">
                <a:latin typeface="Times New Roman"/>
                <a:ea typeface="Times New Roman"/>
                <a:cs typeface="Times New Roman"/>
                <a:sym typeface="Times New Roman"/>
              </a:defRPr>
            </a:pPr>
            <a:r>
              <a:t>This is where the book starts to sing—to me. What I got out of chapter 23:</a:t>
            </a:r>
          </a:p>
          <a:p>
            <a:pPr marL="211755" indent="-211755" defTabSz="402336">
              <a:spcBef>
                <a:spcPts val="1000"/>
              </a:spcBef>
              <a:buFontTx/>
              <a:defRPr sz="2112">
                <a:latin typeface="Times New Roman"/>
                <a:ea typeface="Times New Roman"/>
                <a:cs typeface="Times New Roman"/>
                <a:sym typeface="Times New Roman"/>
              </a:defRPr>
            </a:pPr>
            <a:r>
              <a:t>To quote from the </a:t>
            </a:r>
            <a:r>
              <a:rPr i="1"/>
              <a:t>Communist Manifesto</a:t>
            </a:r>
            <a:r>
              <a:t>, “the executive of the modern state is a committee for managing the affairs of the </a:t>
            </a:r>
            <a:r>
              <a:rPr i="1"/>
              <a:t>business class</a:t>
            </a:r>
            <a:r>
              <a:t>.” Wealth speaks loudly, and influences the government to arrange things for the convenience of wealth—to keep wages low, and workers available. Marx quotes a protest from </a:t>
            </a:r>
            <a:r>
              <a:rPr i="1"/>
              <a:t>The Times</a:t>
            </a:r>
            <a:r>
              <a:t> of London against the demands of capital in 1863:</a:t>
            </a:r>
          </a:p>
          <a:p>
            <a:pPr lvl="1" marL="547035" indent="-211755" defTabSz="402336">
              <a:spcBef>
                <a:spcPts val="1000"/>
              </a:spcBef>
              <a:buFontTx/>
              <a:buChar char="•"/>
              <a:defRPr sz="2112">
                <a:latin typeface="Times New Roman"/>
                <a:ea typeface="Times New Roman"/>
                <a:cs typeface="Times New Roman"/>
                <a:sym typeface="Times New Roman"/>
              </a:defRPr>
            </a:pPr>
            <a:r>
              <a:t>“Mr. Edmund Potter is so impressed with the exceptional and supreme importance of the cotton masters that, in order to preserve this class and perpetuate their profession, he would keep half a million of the labouring class confined in a great moral workhouse against their will.… We must confess that we do not think it ‘worth while,’ or even possible, to keep the human machinery in order—that is to shut it up and keep it oiled till it is wanted. Human machinery will rust under inaction, oil and rub it as you may. Moreover, the human machinery will, as we have just seen, get the steam up of its own accord, and burst or run amuck…”</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Alienation”"/>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r>
              <a:t>“Alienation”</a:t>
            </a:r>
          </a:p>
        </p:txBody>
      </p:sp>
      <p:sp>
        <p:nvSpPr>
          <p:cNvPr id="553" name="Capital is made up of what the workers produce:…"/>
          <p:cNvSpPr txBox="1"/>
          <p:nvPr>
            <p:ph type="body" idx="4294967295"/>
          </p:nvPr>
        </p:nvSpPr>
        <p:spPr>
          <a:xfrm>
            <a:off x="277663" y="1267122"/>
            <a:ext cx="8572501" cy="5242449"/>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t>Capital is made up of what the workers produce:</a:t>
            </a:r>
          </a:p>
          <a:p>
            <a:pPr marL="199724" indent="-199724" defTabSz="379475">
              <a:spcBef>
                <a:spcPts val="900"/>
              </a:spcBef>
              <a:buFontTx/>
              <a:defRPr sz="1992">
                <a:latin typeface="Times New Roman"/>
                <a:ea typeface="Times New Roman"/>
                <a:cs typeface="Times New Roman"/>
                <a:sym typeface="Times New Roman"/>
              </a:defRPr>
            </a:pPr>
            <a:r>
              <a:t>But what the workers produce then does not advance their interests or make them happy…</a:t>
            </a:r>
          </a:p>
          <a:p>
            <a:pPr marL="199724" indent="-199724" defTabSz="379475">
              <a:spcBef>
                <a:spcPts val="900"/>
              </a:spcBef>
              <a:buFontTx/>
              <a:defRPr sz="1992">
                <a:latin typeface="Times New Roman"/>
                <a:ea typeface="Times New Roman"/>
                <a:cs typeface="Times New Roman"/>
                <a:sym typeface="Times New Roman"/>
              </a:defRPr>
            </a:pPr>
            <a:r>
              <a:t>Instead, what the workers have produced somehow escapes from human control…</a:t>
            </a:r>
          </a:p>
          <a:p>
            <a:pPr marL="199724" indent="-199724" defTabSz="379475">
              <a:spcBef>
                <a:spcPts val="900"/>
              </a:spcBef>
              <a:buFontTx/>
              <a:defRPr sz="1992">
                <a:latin typeface="Times New Roman"/>
                <a:ea typeface="Times New Roman"/>
                <a:cs typeface="Times New Roman"/>
                <a:sym typeface="Times New Roman"/>
              </a:defRPr>
            </a:pPr>
            <a:r>
              <a:t>It then imposes itself on people, and bosses them around…</a:t>
            </a:r>
          </a:p>
          <a:p>
            <a:pPr marL="199724" indent="-199724" defTabSz="379475">
              <a:spcBef>
                <a:spcPts val="900"/>
              </a:spcBef>
              <a:buFontTx/>
              <a:defRPr sz="1992">
                <a:latin typeface="Times New Roman"/>
                <a:ea typeface="Times New Roman"/>
                <a:cs typeface="Times New Roman"/>
                <a:sym typeface="Times New Roman"/>
              </a:defRPr>
            </a:pPr>
            <a:r>
              <a:t>Note: it’s not that capital transfers human freedom and flourishing from the workers to the capitalists:</a:t>
            </a:r>
          </a:p>
          <a:p>
            <a:pPr lvl="1" marL="515954" indent="-199724" defTabSz="379475">
              <a:spcBef>
                <a:spcPts val="900"/>
              </a:spcBef>
              <a:buFontTx/>
              <a:buChar char="•"/>
              <a:defRPr sz="1992">
                <a:latin typeface="Times New Roman"/>
                <a:ea typeface="Times New Roman"/>
                <a:cs typeface="Times New Roman"/>
                <a:sym typeface="Times New Roman"/>
              </a:defRPr>
            </a:pPr>
            <a:r>
              <a:t>The capitalists have to act like capitalists—push wages down, speedup the line, and reinvest their profits</a:t>
            </a:r>
          </a:p>
          <a:p>
            <a:pPr lvl="1" marL="515954" indent="-199724" defTabSz="379475">
              <a:spcBef>
                <a:spcPts val="900"/>
              </a:spcBef>
              <a:buFontTx/>
              <a:buChar char="•"/>
              <a:defRPr sz="1992">
                <a:latin typeface="Times New Roman"/>
                <a:ea typeface="Times New Roman"/>
                <a:cs typeface="Times New Roman"/>
                <a:sym typeface="Times New Roman"/>
              </a:defRPr>
            </a:pPr>
            <a:r>
              <a:t>If they don’t? They become uncompetitive go bankrupt, and become workers</a:t>
            </a:r>
          </a:p>
          <a:p>
            <a:pPr marL="199724" indent="-199724" defTabSz="379475">
              <a:spcBef>
                <a:spcPts val="900"/>
              </a:spcBef>
              <a:buFontTx/>
              <a:defRPr sz="1992">
                <a:latin typeface="Times New Roman"/>
                <a:ea typeface="Times New Roman"/>
                <a:cs typeface="Times New Roman"/>
                <a:sym typeface="Times New Roman"/>
              </a:defRPr>
            </a:pPr>
            <a:r>
              <a:t>This is Marx’s theory of “alienation”—what one has made then remakes you</a:t>
            </a:r>
          </a:p>
          <a:p>
            <a:pPr lvl="1" marL="515954" indent="-199724" defTabSz="379475">
              <a:spcBef>
                <a:spcPts val="900"/>
              </a:spcBef>
              <a:buFontTx/>
              <a:buChar char="•"/>
              <a:defRPr sz="1992">
                <a:latin typeface="Times New Roman"/>
                <a:ea typeface="Times New Roman"/>
                <a:cs typeface="Times New Roman"/>
                <a:sym typeface="Times New Roman"/>
              </a:defRPr>
            </a:pPr>
            <a:r>
              <a:t>“Here in America, everyone watches television. In Soviet Russia, television watches you!”</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Accumulate, Accumulate!"/>
          <p:cNvSpPr txBox="1"/>
          <p:nvPr>
            <p:ph type="title" idx="4294967295"/>
          </p:nvPr>
        </p:nvSpPr>
        <p:spPr>
          <a:xfrm>
            <a:off x="277663" y="-1"/>
            <a:ext cx="8572501" cy="1267124"/>
          </a:xfrm>
          <a:prstGeom prst="rect">
            <a:avLst/>
          </a:prstGeom>
        </p:spPr>
        <p:txBody>
          <a:bodyPr>
            <a:normAutofit fontScale="100000" lnSpcReduction="0"/>
          </a:bodyPr>
          <a:lstStyle>
            <a:lvl1pPr defTabSz="416052">
              <a:defRPr sz="5460">
                <a:latin typeface="+mj-lt"/>
                <a:ea typeface="+mj-ea"/>
                <a:cs typeface="+mj-cs"/>
                <a:sym typeface="Helvetica"/>
              </a:defRPr>
            </a:lvl1pPr>
          </a:lstStyle>
          <a:p>
            <a:pPr/>
            <a:r>
              <a:t>Accumulate, Accumulate!</a:t>
            </a:r>
          </a:p>
        </p:txBody>
      </p:sp>
      <p:sp>
        <p:nvSpPr>
          <p:cNvPr id="556" name="A capitalist market economy is driven to invest and reinvest to boost the economy’s capital stock:…"/>
          <p:cNvSpPr txBox="1"/>
          <p:nvPr>
            <p:ph type="body" idx="4294967295"/>
          </p:nvPr>
        </p:nvSpPr>
        <p:spPr>
          <a:xfrm>
            <a:off x="277663" y="1267122"/>
            <a:ext cx="8572501" cy="5242449"/>
          </a:xfrm>
          <a:prstGeom prst="rect">
            <a:avLst/>
          </a:prstGeom>
        </p:spPr>
        <p:txBody>
          <a:bodyPr>
            <a:normAutofit fontScale="100000" lnSpcReduction="0"/>
          </a:bodyPr>
          <a:lstStyle/>
          <a:p>
            <a:pPr marL="0" indent="0" defTabSz="324611">
              <a:spcBef>
                <a:spcPts val="800"/>
              </a:spcBef>
              <a:buSzTx/>
              <a:buFontTx/>
              <a:buNone/>
              <a:defRPr sz="1703">
                <a:latin typeface="Times New Roman"/>
                <a:ea typeface="Times New Roman"/>
                <a:cs typeface="Times New Roman"/>
                <a:sym typeface="Times New Roman"/>
              </a:defRPr>
            </a:pPr>
            <a:r>
              <a:t>A capitalist market economy is driven to invest and reinvest to boost the economy’s capital stock:</a:t>
            </a:r>
          </a:p>
          <a:p>
            <a:pPr marL="170848" indent="-170848" defTabSz="324611">
              <a:spcBef>
                <a:spcPts val="800"/>
              </a:spcBef>
              <a:buFontTx/>
              <a:defRPr sz="1703">
                <a:latin typeface="Times New Roman"/>
                <a:ea typeface="Times New Roman"/>
                <a:cs typeface="Times New Roman"/>
                <a:sym typeface="Times New Roman"/>
              </a:defRPr>
            </a:pPr>
            <a:r>
              <a:t>“Accumulation for the sake of accumulation, production for the sake of production: this was the formula in which classical economics expressed the historical mission of the bourgeoisie in the period of its domination. Not for one instant did it deceive itself over the nature of wealth’s birth-pangs. But what use is it to lament a historical necessity? If, in the eyes of classical economics, the proletarian is merely a machine for the production of surplus-value, the capitalist too is merely a machine for the transformation of this surplus-value into surplus capital…”</a:t>
            </a:r>
          </a:p>
          <a:p>
            <a:pPr marL="170848" indent="-170848" defTabSz="324611">
              <a:spcBef>
                <a:spcPts val="800"/>
              </a:spcBef>
              <a:buFontTx/>
              <a:defRPr sz="1703">
                <a:latin typeface="Times New Roman"/>
                <a:ea typeface="Times New Roman"/>
                <a:cs typeface="Times New Roman"/>
                <a:sym typeface="Times New Roman"/>
              </a:defRPr>
            </a:pPr>
          </a:p>
          <a:p>
            <a:pPr marL="0" indent="0" defTabSz="324611">
              <a:spcBef>
                <a:spcPts val="800"/>
              </a:spcBef>
              <a:buSzTx/>
              <a:buFontTx/>
              <a:buNone/>
              <a:defRPr sz="1703">
                <a:latin typeface="Times New Roman"/>
                <a:ea typeface="Times New Roman"/>
                <a:cs typeface="Times New Roman"/>
                <a:sym typeface="Times New Roman"/>
              </a:defRPr>
            </a:pPr>
            <a:r>
              <a:t>A capitalist market economy is driven to become more capital intensive:</a:t>
            </a:r>
          </a:p>
          <a:p>
            <a:pPr marL="170848" indent="-170848" defTabSz="324611">
              <a:spcBef>
                <a:spcPts val="800"/>
              </a:spcBef>
              <a:buFontTx/>
              <a:defRPr sz="1703">
                <a:latin typeface="Times New Roman"/>
                <a:ea typeface="Times New Roman"/>
                <a:cs typeface="Times New Roman"/>
                <a:sym typeface="Times New Roman"/>
              </a:defRPr>
            </a:pPr>
            <a:r>
              <a:t>“The law of the progressive growth of the constant part of capital in comparison with the variable part is confirmed at every step … by the comparative analysis of the prices of commodities, whether we compare different economic epochs or different nations in the same epoch. The relative magnitude of the part of the price which represents the value of the means of production, or the constant part of the capital, is in direct proportion to the progress of accumulation, whereas the relative magnitude of the other part of the price, which represents the variable part of the capital, or the payment made for labour, is in inverse proportion to the progress of accumulation…”</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8" name="Invention and Innovation Deskill Workers, and Put Downward Pressure on the Demand for Labor"/>
          <p:cNvSpPr txBox="1"/>
          <p:nvPr>
            <p:ph type="title" idx="4294967295"/>
          </p:nvPr>
        </p:nvSpPr>
        <p:spPr>
          <a:xfrm>
            <a:off x="277663" y="-1"/>
            <a:ext cx="8572501" cy="1267124"/>
          </a:xfrm>
          <a:prstGeom prst="rect">
            <a:avLst/>
          </a:prstGeom>
        </p:spPr>
        <p:txBody>
          <a:bodyPr>
            <a:normAutofit fontScale="100000" lnSpcReduction="0"/>
          </a:bodyPr>
          <a:lstStyle>
            <a:lvl1pPr defTabSz="214884">
              <a:defRPr sz="2820">
                <a:latin typeface="+mj-lt"/>
                <a:ea typeface="+mj-ea"/>
                <a:cs typeface="+mj-cs"/>
                <a:sym typeface="Helvetica"/>
              </a:defRPr>
            </a:lvl1pPr>
          </a:lstStyle>
          <a:p>
            <a:pPr/>
            <a:r>
              <a:t>Invention and Innovation Deskill Workers, and Put Downward Pressure on the Demand for Labor</a:t>
            </a:r>
          </a:p>
        </p:txBody>
      </p:sp>
      <p:sp>
        <p:nvSpPr>
          <p:cNvPr id="559" name="Marx believes that machinery is not a complement to but a substitute for labor:…"/>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t>Marx believes that machinery is not a complement to but a substitute for labor:</a:t>
            </a:r>
          </a:p>
          <a:p>
            <a:pPr marL="240631" indent="-240631">
              <a:spcBef>
                <a:spcPts val="1200"/>
              </a:spcBef>
              <a:buFontTx/>
              <a:defRPr sz="2400">
                <a:latin typeface="Times New Roman"/>
                <a:ea typeface="Times New Roman"/>
                <a:cs typeface="Times New Roman"/>
                <a:sym typeface="Times New Roman"/>
              </a:defRPr>
            </a:pPr>
            <a:r>
              <a:t>“Since the demand for labour is determined not by the extent of the total capital but by its variable constituent alone, that demand falls progressively with the growth of the total capital, instead of rising in proportion to it, as was previously assumed….</a:t>
            </a:r>
          </a:p>
          <a:p>
            <a:pPr marL="240631" indent="-240631">
              <a:spcBef>
                <a:spcPts val="1200"/>
              </a:spcBef>
              <a:buFontTx/>
              <a:defRPr sz="2400">
                <a:latin typeface="Times New Roman"/>
                <a:ea typeface="Times New Roman"/>
                <a:cs typeface="Times New Roman"/>
                <a:sym typeface="Times New Roman"/>
              </a:defRPr>
            </a:pPr>
            <a:r>
              <a:t>“[Capital] produces indeed in direct relation with its own energy and extent, a relatively redundant working population, i.e. a population which is superfluous to capital’s average requirements for its own valorization, and is therefore a surplus population….</a:t>
            </a:r>
          </a:p>
          <a:p>
            <a:pPr marL="240631" indent="-240631">
              <a:spcBef>
                <a:spcPts val="1200"/>
              </a:spcBef>
              <a:buFontTx/>
              <a:defRPr sz="2400">
                <a:latin typeface="Times New Roman"/>
                <a:ea typeface="Times New Roman"/>
                <a:cs typeface="Times New Roman"/>
                <a:sym typeface="Times New Roman"/>
              </a:defRPr>
            </a:pPr>
            <a:r>
              <a:t>“The working population therefore produces both the accumulation of capital and the means by which it is itself made relatively superfluous…”</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1" name="The “Industrial Reserve Army” of the Non-Employed"/>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The “Industrial Reserve Army” of the Non-Employed</a:t>
            </a:r>
          </a:p>
        </p:txBody>
      </p:sp>
      <p:sp>
        <p:nvSpPr>
          <p:cNvPr id="562" name="For Marx, it is inconceivable that there might be a permanent, durable increase in the average wage level:…"/>
          <p:cNvSpPr txBox="1"/>
          <p:nvPr>
            <p:ph type="body" idx="4294967295"/>
          </p:nvPr>
        </p:nvSpPr>
        <p:spPr>
          <a:xfrm>
            <a:off x="277663" y="1267122"/>
            <a:ext cx="8572501" cy="5123944"/>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t>For Marx, it is inconceivable that there might be a permanent, durable increase in the average wage level:</a:t>
            </a:r>
          </a:p>
          <a:p>
            <a:pPr marL="240631" indent="-240631">
              <a:spcBef>
                <a:spcPts val="1200"/>
              </a:spcBef>
              <a:buFontTx/>
              <a:defRPr sz="2400">
                <a:latin typeface="Times New Roman"/>
                <a:ea typeface="Times New Roman"/>
                <a:cs typeface="Times New Roman"/>
                <a:sym typeface="Times New Roman"/>
              </a:defRPr>
            </a:pPr>
            <a:r>
              <a:t>“The industrial reserve army, during the periods of stagnation and average prosperity, weighs down the active army of workers; during the periods of over-production and feverish activity, it puts a curb on their pretensions. The relative surplus population is therefore the background against which the law of the demand and supply of labour does its work. It confines the field of action of this law to the limits absolutely convenient to capital’s drive to exploit and dominate the workers…” </a:t>
            </a:r>
          </a:p>
          <a:p>
            <a:pPr marL="240631" indent="-240631">
              <a:spcBef>
                <a:spcPts val="1200"/>
              </a:spcBef>
              <a:buFontTx/>
              <a:defRPr sz="2400">
                <a:latin typeface="Times New Roman"/>
                <a:ea typeface="Times New Roman"/>
                <a:cs typeface="Times New Roman"/>
                <a:sym typeface="Times New Roman"/>
              </a:defRPr>
            </a:pPr>
            <a:r>
              <a:t>Note that the century and a half after Marx wrote saw wages multiply tenfold in the Global North world economy core.</a:t>
            </a:r>
          </a:p>
          <a:p>
            <a:pPr marL="240631" indent="-240631">
              <a:spcBef>
                <a:spcPts val="1200"/>
              </a:spcBef>
              <a:buFontTx/>
              <a:defRPr sz="2400">
                <a:latin typeface="Times New Roman"/>
                <a:ea typeface="Times New Roman"/>
                <a:cs typeface="Times New Roman"/>
                <a:sym typeface="Times New Roman"/>
              </a:defRPr>
            </a:pPr>
            <a:r>
              <a:t>There is something wrong with the argument…</a:t>
            </a:r>
          </a:p>
        </p:txBody>
      </p:sp>
      <p:sp>
        <p:nvSpPr>
          <p:cNvPr id="563" name="November 12, 2019"/>
          <p:cNvSpPr txBox="1"/>
          <p:nvPr/>
        </p:nvSpPr>
        <p:spPr>
          <a:xfrm>
            <a:off x="0" y="6509570"/>
            <a:ext cx="196346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November 12, 2019</a:t>
            </a: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5" name="Forest of Outstretched Arms…"/>
          <p:cNvSpPr txBox="1"/>
          <p:nvPr>
            <p:ph type="title" idx="4294967295"/>
          </p:nvPr>
        </p:nvSpPr>
        <p:spPr>
          <a:xfrm>
            <a:off x="277663" y="-1"/>
            <a:ext cx="8572501" cy="1267124"/>
          </a:xfrm>
          <a:prstGeom prst="rect">
            <a:avLst/>
          </a:prstGeom>
        </p:spPr>
        <p:txBody>
          <a:bodyPr>
            <a:normAutofit fontScale="100000" lnSpcReduction="0"/>
          </a:bodyPr>
          <a:lstStyle>
            <a:lvl1pPr defTabSz="347472">
              <a:defRPr sz="4560">
                <a:latin typeface="+mj-lt"/>
                <a:ea typeface="+mj-ea"/>
                <a:cs typeface="+mj-cs"/>
                <a:sym typeface="Helvetica"/>
              </a:defRPr>
            </a:lvl1pPr>
          </a:lstStyle>
          <a:p>
            <a:pPr/>
            <a:r>
              <a:t>Forest of Outstretched Arms…</a:t>
            </a:r>
          </a:p>
        </p:txBody>
      </p:sp>
      <p:sp>
        <p:nvSpPr>
          <p:cNvPr id="566" name="In fact, for Marx it is inconceivable the average wage level will stay above bare subsistence:…"/>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365760">
              <a:spcBef>
                <a:spcPts val="900"/>
              </a:spcBef>
              <a:buSzTx/>
              <a:buFontTx/>
              <a:buNone/>
              <a:defRPr sz="1920">
                <a:latin typeface="Times New Roman"/>
                <a:ea typeface="Times New Roman"/>
                <a:cs typeface="Times New Roman"/>
                <a:sym typeface="Times New Roman"/>
              </a:defRPr>
            </a:pPr>
            <a:r>
              <a:t>In fact, for Marx it is inconceivable the average wage level will stay above bare subsistence:</a:t>
            </a:r>
          </a:p>
          <a:p>
            <a:pPr marL="192505" indent="-192505" defTabSz="365760">
              <a:spcBef>
                <a:spcPts val="900"/>
              </a:spcBef>
              <a:buFontTx/>
              <a:defRPr sz="1920">
                <a:latin typeface="Times New Roman"/>
                <a:ea typeface="Times New Roman"/>
                <a:cs typeface="Times New Roman"/>
                <a:sym typeface="Times New Roman"/>
              </a:defRPr>
            </a:pPr>
            <a:r>
              <a:t>Karl Marx:</a:t>
            </a:r>
          </a:p>
          <a:p>
            <a:pPr lvl="1" marL="497305" indent="-192505" defTabSz="365760">
              <a:spcBef>
                <a:spcPts val="900"/>
              </a:spcBef>
              <a:buFontTx/>
              <a:buChar char="•"/>
              <a:defRPr sz="1920">
                <a:latin typeface="Times New Roman"/>
                <a:ea typeface="Times New Roman"/>
                <a:cs typeface="Times New Roman"/>
                <a:sym typeface="Times New Roman"/>
              </a:defRPr>
            </a:pPr>
            <a:r>
              <a:t>“The most diverse machines are now applied to the manufacture of the machines themselves…. The labourers employed in machine factories can but play the role of very stupid machines alongside of the highly ingenious machines…. To sum up: the more productive capital grows, the more it extends the division of labour and the application of machinery; the more the division of labour and the application of machinery extend, the more does competition extend among the workers, the more do their wages shrink together…. A mass of small business men and of people living upon the interest of their capitals is precipitated into the ranks of the working class…. Thus the forest of outstretched arms, begging for work, grows ever thicker, while the arms themselves grow every leaner…” </a:t>
            </a:r>
          </a:p>
          <a:p>
            <a:pPr marL="192505" indent="-192505" defTabSz="365760">
              <a:spcBef>
                <a:spcPts val="900"/>
              </a:spcBef>
              <a:buFontTx/>
              <a:defRPr sz="1920">
                <a:latin typeface="Times New Roman"/>
                <a:ea typeface="Times New Roman"/>
                <a:cs typeface="Times New Roman"/>
                <a:sym typeface="Times New Roman"/>
              </a:defRPr>
            </a:pPr>
            <a:r>
              <a:t>Note that the century and a half after Marx wrote saw wages multiply tenfold in the Global North world economy core.</a:t>
            </a:r>
          </a:p>
          <a:p>
            <a:pPr marL="192505" indent="-192505" defTabSz="365760">
              <a:spcBef>
                <a:spcPts val="900"/>
              </a:spcBef>
              <a:buFontTx/>
              <a:defRPr sz="1920">
                <a:latin typeface="Times New Roman"/>
                <a:ea typeface="Times New Roman"/>
                <a:cs typeface="Times New Roman"/>
                <a:sym typeface="Times New Roman"/>
              </a:defRPr>
            </a:pPr>
            <a:r>
              <a:t>There is something wrong with the argument…</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Karl Marx: Summing Up"/>
          <p:cNvSpPr txBox="1"/>
          <p:nvPr>
            <p:ph type="title" idx="4294967295"/>
          </p:nvPr>
        </p:nvSpPr>
        <p:spPr>
          <a:xfrm>
            <a:off x="277663" y="-1"/>
            <a:ext cx="8572501" cy="1267124"/>
          </a:xfrm>
          <a:prstGeom prst="rect">
            <a:avLst/>
          </a:prstGeom>
        </p:spPr>
        <p:txBody>
          <a:bodyPr>
            <a:normAutofit fontScale="100000" lnSpcReduction="0"/>
          </a:bodyPr>
          <a:lstStyle>
            <a:lvl1pPr defTabSz="448055">
              <a:defRPr sz="5880">
                <a:latin typeface="+mj-lt"/>
                <a:ea typeface="+mj-ea"/>
                <a:cs typeface="+mj-cs"/>
                <a:sym typeface="Helvetica"/>
              </a:defRPr>
            </a:lvl1pPr>
          </a:lstStyle>
          <a:p>
            <a:pPr/>
            <a:r>
              <a:t>Karl Marx: Summing Up</a:t>
            </a:r>
          </a:p>
        </p:txBody>
      </p:sp>
      <p:sp>
        <p:nvSpPr>
          <p:cNvPr id="569" name="Marx and His Vision:…"/>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t>Marx and His Vision</a:t>
            </a:r>
            <a:r>
              <a:t>:</a:t>
            </a:r>
          </a:p>
          <a:p>
            <a:pPr marL="194911" indent="-194911" defTabSz="370331">
              <a:spcBef>
                <a:spcPts val="900"/>
              </a:spcBef>
              <a:buFontTx/>
              <a:defRPr sz="1944">
                <a:latin typeface="Times New Roman"/>
                <a:ea typeface="Times New Roman"/>
                <a:cs typeface="Times New Roman"/>
                <a:sym typeface="Times New Roman"/>
              </a:defRPr>
            </a:pPr>
            <a:r>
              <a:t>Marx’s vision: utopia is now, thanks to the epoch of the </a:t>
            </a:r>
            <a:r>
              <a:rPr i="1"/>
              <a:t>bourgeoisie</a:t>
            </a:r>
            <a:r>
              <a:t>, within our grasp</a:t>
            </a:r>
          </a:p>
          <a:p>
            <a:pPr lvl="1" marL="503521" indent="-194911" defTabSz="370331">
              <a:spcBef>
                <a:spcPts val="900"/>
              </a:spcBef>
              <a:buFontTx/>
              <a:buChar char="•"/>
              <a:defRPr sz="1944">
                <a:latin typeface="Times New Roman"/>
                <a:ea typeface="Times New Roman"/>
                <a:cs typeface="Times New Roman"/>
                <a:sym typeface="Times New Roman"/>
              </a:defRPr>
            </a:pPr>
            <a:r>
              <a:t>But the </a:t>
            </a:r>
            <a:r>
              <a:rPr i="1"/>
              <a:t>bourgeoisie </a:t>
            </a:r>
            <a:r>
              <a:t>that has performed this historic task is now the major obstacle to utopia</a:t>
            </a:r>
          </a:p>
          <a:p>
            <a:pPr marL="194911" indent="-194911" defTabSz="370331">
              <a:spcBef>
                <a:spcPts val="900"/>
              </a:spcBef>
              <a:buFontTx/>
              <a:defRPr sz="1944">
                <a:latin typeface="Times New Roman"/>
                <a:ea typeface="Times New Roman"/>
                <a:cs typeface="Times New Roman"/>
                <a:sym typeface="Times New Roman"/>
              </a:defRPr>
            </a:pPr>
            <a:r>
              <a:t>The Marxist movement: really-existing-socialism 1917-1991 not the brightest light on humanity’s tree of good ideas…</a:t>
            </a:r>
          </a:p>
          <a:p>
            <a:pPr marL="194911" indent="-194911" defTabSz="370331">
              <a:spcBef>
                <a:spcPts val="900"/>
              </a:spcBef>
              <a:buFontTx/>
              <a:defRPr sz="1944">
                <a:latin typeface="Times New Roman"/>
                <a:ea typeface="Times New Roman"/>
                <a:cs typeface="Times New Roman"/>
                <a:sym typeface="Times New Roman"/>
              </a:defRPr>
            </a:pPr>
            <a:r>
              <a:t>Marx’s three-stage trajectory: philosopher/analyst/economist</a:t>
            </a:r>
          </a:p>
          <a:p>
            <a:pPr marL="194911" indent="-194911" defTabSz="370331">
              <a:spcBef>
                <a:spcPts val="900"/>
              </a:spcBef>
              <a:buFontTx/>
              <a:defRPr sz="1944">
                <a:latin typeface="Times New Roman"/>
                <a:ea typeface="Times New Roman"/>
                <a:cs typeface="Times New Roman"/>
                <a:sym typeface="Times New Roman"/>
              </a:defRPr>
            </a:pPr>
            <a:r>
              <a:t>Marx’s three intellectual faces: prophet, political analyst, economist:</a:t>
            </a:r>
          </a:p>
          <a:p>
            <a:pPr lvl="1" marL="503521" indent="-194911" defTabSz="370331">
              <a:spcBef>
                <a:spcPts val="900"/>
              </a:spcBef>
              <a:buFontTx/>
              <a:buChar char="•"/>
              <a:defRPr sz="1944">
                <a:latin typeface="Times New Roman"/>
                <a:ea typeface="Times New Roman"/>
                <a:cs typeface="Times New Roman"/>
                <a:sym typeface="Times New Roman"/>
              </a:defRPr>
            </a:pPr>
            <a:r>
              <a:t>Marx the prophet… unhelpful for this world (New Jerusalem)</a:t>
            </a:r>
          </a:p>
          <a:p>
            <a:pPr lvl="1" marL="503521" indent="-194911" defTabSz="370331">
              <a:spcBef>
                <a:spcPts val="900"/>
              </a:spcBef>
              <a:buFontTx/>
              <a:buChar char="•"/>
              <a:defRPr sz="1944">
                <a:latin typeface="Times New Roman"/>
                <a:ea typeface="Times New Roman"/>
                <a:cs typeface="Times New Roman"/>
                <a:sym typeface="Times New Roman"/>
              </a:defRPr>
            </a:pPr>
            <a:r>
              <a:t>Marx the organizer and analyst… largely wrong (capitalism stripping away the veil of illusion; ruling class will never moderate the system; factory and workers solidarity as the future)</a:t>
            </a:r>
          </a:p>
          <a:p>
            <a:pPr lvl="1" marL="503521" indent="-194911" defTabSz="370331">
              <a:spcBef>
                <a:spcPts val="900"/>
              </a:spcBef>
              <a:buFontTx/>
              <a:buChar char="•"/>
              <a:defRPr sz="1944">
                <a:latin typeface="Times New Roman"/>
                <a:ea typeface="Times New Roman"/>
                <a:cs typeface="Times New Roman"/>
                <a:sym typeface="Times New Roman"/>
              </a:defRPr>
            </a:pPr>
            <a:r>
              <a:t>Marx the economist… wrong and right</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1" name="Karl Marx the Economist"/>
          <p:cNvSpPr txBox="1"/>
          <p:nvPr>
            <p:ph type="title" idx="4294967295"/>
          </p:nvPr>
        </p:nvSpPr>
        <p:spPr>
          <a:xfrm>
            <a:off x="277663" y="-1"/>
            <a:ext cx="8572501" cy="1267124"/>
          </a:xfrm>
          <a:prstGeom prst="rect">
            <a:avLst/>
          </a:prstGeom>
        </p:spPr>
        <p:txBody>
          <a:bodyPr>
            <a:normAutofit fontScale="100000" lnSpcReduction="0"/>
          </a:bodyPr>
          <a:lstStyle>
            <a:lvl1pPr defTabSz="429768">
              <a:defRPr sz="5640">
                <a:latin typeface="+mj-lt"/>
                <a:ea typeface="+mj-ea"/>
                <a:cs typeface="+mj-cs"/>
                <a:sym typeface="Helvetica"/>
              </a:defRPr>
            </a:lvl1pPr>
          </a:lstStyle>
          <a:p>
            <a:pPr/>
            <a:r>
              <a:t>Karl Marx the Economist</a:t>
            </a:r>
          </a:p>
        </p:txBody>
      </p:sp>
      <p:sp>
        <p:nvSpPr>
          <p:cNvPr id="572" name="The Good:…"/>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329184">
              <a:spcBef>
                <a:spcPts val="800"/>
              </a:spcBef>
              <a:buSzTx/>
              <a:buFontTx/>
              <a:buNone/>
              <a:defRPr sz="1728">
                <a:latin typeface="Times New Roman"/>
                <a:ea typeface="Times New Roman"/>
                <a:cs typeface="Times New Roman"/>
                <a:sym typeface="Times New Roman"/>
              </a:defRPr>
            </a:pPr>
            <a:r>
              <a:rPr b="1"/>
              <a:t>The Good:</a:t>
            </a:r>
          </a:p>
          <a:p>
            <a:pPr marL="173254" indent="-173254" defTabSz="329184">
              <a:spcBef>
                <a:spcPts val="800"/>
              </a:spcBef>
              <a:buFontTx/>
              <a:defRPr sz="1728">
                <a:latin typeface="Times New Roman"/>
                <a:ea typeface="Times New Roman"/>
                <a:cs typeface="Times New Roman"/>
                <a:sym typeface="Times New Roman"/>
              </a:defRPr>
            </a:pPr>
            <a:r>
              <a:t>Three:</a:t>
            </a:r>
          </a:p>
          <a:p>
            <a:pPr lvl="1" marL="447574" indent="-173254" defTabSz="329184">
              <a:spcBef>
                <a:spcPts val="800"/>
              </a:spcBef>
              <a:buFontTx/>
              <a:buChar char="•"/>
              <a:defRPr sz="1728">
                <a:latin typeface="Times New Roman"/>
                <a:ea typeface="Times New Roman"/>
                <a:cs typeface="Times New Roman"/>
                <a:sym typeface="Times New Roman"/>
              </a:defRPr>
            </a:pPr>
            <a:r>
              <a:t>Fever-fits of financial crisis and business cycle</a:t>
            </a:r>
          </a:p>
          <a:p>
            <a:pPr lvl="1" marL="447574" indent="-173254" defTabSz="329184">
              <a:spcBef>
                <a:spcPts val="800"/>
              </a:spcBef>
              <a:buFontTx/>
              <a:buChar char="•"/>
              <a:defRPr sz="1728">
                <a:latin typeface="Times New Roman"/>
                <a:ea typeface="Times New Roman"/>
                <a:cs typeface="Times New Roman"/>
                <a:sym typeface="Times New Roman"/>
              </a:defRPr>
            </a:pPr>
            <a:r>
              <a:t>Among the first to understand how transformative the Industrial Revolution would be</a:t>
            </a:r>
          </a:p>
          <a:p>
            <a:pPr lvl="1" marL="447574" indent="-173254" defTabSz="329184">
              <a:spcBef>
                <a:spcPts val="800"/>
              </a:spcBef>
              <a:buFontTx/>
              <a:buChar char="•"/>
              <a:defRPr sz="1728">
                <a:latin typeface="Times New Roman"/>
                <a:ea typeface="Times New Roman"/>
                <a:cs typeface="Times New Roman"/>
                <a:sym typeface="Times New Roman"/>
              </a:defRPr>
            </a:pPr>
            <a:r>
              <a:t>Very insightful about the history of industrialization</a:t>
            </a:r>
          </a:p>
          <a:p>
            <a:pPr marL="173254" indent="-173254" defTabSz="329184">
              <a:spcBef>
                <a:spcPts val="800"/>
              </a:spcBef>
              <a:buFontTx/>
              <a:defRPr sz="1728">
                <a:latin typeface="Times New Roman"/>
                <a:ea typeface="Times New Roman"/>
                <a:cs typeface="Times New Roman"/>
                <a:sym typeface="Times New Roman"/>
              </a:defRPr>
            </a:pPr>
            <a:r>
              <a:t>Marx’s genius responsible for the good</a:t>
            </a:r>
          </a:p>
          <a:p>
            <a:pPr marL="0" indent="0" defTabSz="329184">
              <a:spcBef>
                <a:spcPts val="800"/>
              </a:spcBef>
              <a:buSzTx/>
              <a:buFontTx/>
              <a:buNone/>
              <a:defRPr sz="1728">
                <a:latin typeface="Times New Roman"/>
                <a:ea typeface="Times New Roman"/>
                <a:cs typeface="Times New Roman"/>
                <a:sym typeface="Times New Roman"/>
              </a:defRPr>
            </a:pPr>
          </a:p>
          <a:p>
            <a:pPr marL="0" indent="0" defTabSz="329184">
              <a:spcBef>
                <a:spcPts val="800"/>
              </a:spcBef>
              <a:buSzTx/>
              <a:buFontTx/>
              <a:buNone/>
              <a:defRPr sz="1728">
                <a:latin typeface="Times New Roman"/>
                <a:ea typeface="Times New Roman"/>
                <a:cs typeface="Times New Roman"/>
                <a:sym typeface="Times New Roman"/>
              </a:defRPr>
            </a:pPr>
            <a:r>
              <a:rPr b="1"/>
              <a:t>The Bad:</a:t>
            </a:r>
          </a:p>
          <a:p>
            <a:pPr marL="173254" indent="-173254" defTabSz="329184">
              <a:spcBef>
                <a:spcPts val="800"/>
              </a:spcBef>
              <a:buFontTx/>
              <a:defRPr sz="1728">
                <a:latin typeface="Times New Roman"/>
                <a:ea typeface="Times New Roman"/>
                <a:cs typeface="Times New Roman"/>
                <a:sym typeface="Times New Roman"/>
              </a:defRPr>
            </a:pPr>
            <a:r>
              <a:t>Also three:</a:t>
            </a:r>
          </a:p>
          <a:p>
            <a:pPr lvl="1" marL="447574" indent="-173254" defTabSz="329184">
              <a:spcBef>
                <a:spcPts val="800"/>
              </a:spcBef>
              <a:buFontTx/>
              <a:buChar char="•"/>
              <a:defRPr sz="1728">
                <a:latin typeface="Times New Roman"/>
                <a:ea typeface="Times New Roman"/>
                <a:cs typeface="Times New Roman"/>
                <a:sym typeface="Times New Roman"/>
              </a:defRPr>
            </a:pPr>
            <a:r>
              <a:t>Capital always a substitute for labor</a:t>
            </a:r>
          </a:p>
          <a:p>
            <a:pPr lvl="1" marL="447574" indent="-173254" defTabSz="329184">
              <a:spcBef>
                <a:spcPts val="800"/>
              </a:spcBef>
              <a:buFontTx/>
              <a:buChar char="•"/>
              <a:defRPr sz="1728">
                <a:latin typeface="Times New Roman"/>
                <a:ea typeface="Times New Roman"/>
                <a:cs typeface="Times New Roman"/>
                <a:sym typeface="Times New Roman"/>
              </a:defRPr>
            </a:pPr>
            <a:r>
              <a:t>Markets as always a source of mystification and oppression</a:t>
            </a:r>
          </a:p>
          <a:p>
            <a:pPr lvl="1" marL="447574" indent="-173254" defTabSz="329184">
              <a:spcBef>
                <a:spcPts val="800"/>
              </a:spcBef>
              <a:buFontTx/>
              <a:buChar char="•"/>
              <a:defRPr sz="1728">
                <a:latin typeface="Times New Roman"/>
                <a:ea typeface="Times New Roman"/>
                <a:cs typeface="Times New Roman"/>
                <a:sym typeface="Times New Roman"/>
              </a:defRPr>
            </a:pPr>
            <a:r>
              <a:t>Market economy cannot deliver a good division of income</a:t>
            </a:r>
          </a:p>
          <a:p>
            <a:pPr marL="173254" indent="-173254" defTabSz="329184">
              <a:spcBef>
                <a:spcPts val="800"/>
              </a:spcBef>
              <a:buFontTx/>
              <a:defRPr sz="1728">
                <a:latin typeface="Times New Roman"/>
                <a:ea typeface="Times New Roman"/>
                <a:cs typeface="Times New Roman"/>
                <a:sym typeface="Times New Roman"/>
              </a:defRPr>
            </a:pPr>
            <a:r>
              <a:t>Hegel, Manchester, the (inherited from Ricardo) Labor Theory of Value, and stubbornness responsible for the bad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Edward Bellamy: Looking Backward"/>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p>
            <a:pPr defTabSz="292606">
              <a:defRPr sz="3800">
                <a:latin typeface="+mj-lt"/>
                <a:ea typeface="+mj-ea"/>
                <a:cs typeface="+mj-cs"/>
                <a:sym typeface="Helvetica"/>
              </a:defRPr>
            </a:pPr>
            <a:r>
              <a:t>Edward Bellamy: </a:t>
            </a:r>
            <a:r>
              <a:rPr i="1"/>
              <a:t>Looking Backward</a:t>
            </a:r>
          </a:p>
        </p:txBody>
      </p:sp>
      <p:sp>
        <p:nvSpPr>
          <p:cNvPr id="90" name="Edward Bellamy: Looking Backward &lt;https://delong.typepad.com/files/bellamy-backward.pdf&gt;: Perhaps the third best-selling novel of the 19th century in the United States…"/>
          <p:cNvSpPr txBox="1"/>
          <p:nvPr>
            <p:ph type="body" sz="half" idx="4294967295"/>
          </p:nvPr>
        </p:nvSpPr>
        <p:spPr>
          <a:xfrm>
            <a:off x="277663" y="1267121"/>
            <a:ext cx="4545065" cy="5397503"/>
          </a:xfrm>
          <a:prstGeom prst="rect">
            <a:avLst/>
          </a:prstGeom>
        </p:spPr>
        <p:txBody>
          <a:bodyPr lIns="45718" tIns="45718" rIns="45718" bIns="45718">
            <a:normAutofit fontScale="100000" lnSpcReduction="0"/>
          </a:bodyPr>
          <a:lstStyle/>
          <a:p>
            <a:pPr marL="0" indent="0" defTabSz="288036">
              <a:buSzTx/>
              <a:buNone/>
              <a:defRPr b="1" sz="1500">
                <a:latin typeface="+mj-lt"/>
                <a:ea typeface="+mj-ea"/>
                <a:cs typeface="+mj-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buFontTx/>
              <a:defRPr sz="1500">
                <a:latin typeface="Times New Roman"/>
                <a:ea typeface="Times New Roman"/>
                <a:cs typeface="Times New Roman"/>
                <a:sym typeface="Times New Roman"/>
              </a:defRPr>
            </a:pPr>
            <a:r>
              <a:t>2000 is a utopia…</a:t>
            </a:r>
          </a:p>
          <a:p>
            <a:pPr marL="151596" indent="-151596" defTabSz="288036">
              <a:buFontTx/>
              <a:defRPr sz="1500">
                <a:latin typeface="Times New Roman"/>
                <a:ea typeface="Times New Roman"/>
                <a:cs typeface="Times New Roman"/>
                <a:sym typeface="Times New Roman"/>
              </a:defRPr>
            </a:pPr>
            <a:r>
              <a:t>The narrator is carried forward in time from 1887-2000 by an implausible plot device:</a:t>
            </a:r>
          </a:p>
          <a:p>
            <a:pPr lvl="1" marL="391626" indent="-151596" defTabSz="288036">
              <a:buFontTx/>
              <a:buChar char="•"/>
              <a:defRPr sz="1500">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buFontTx/>
              <a:defRPr sz="1500">
                <a:latin typeface="Times New Roman"/>
                <a:ea typeface="Times New Roman"/>
                <a:cs typeface="Times New Roman"/>
                <a:sym typeface="Times New Roman"/>
              </a:defRPr>
            </a:pPr>
            <a:r>
              <a:t>He then wanders around, looking at the utopia of 2000…</a:t>
            </a:r>
          </a:p>
          <a:p>
            <a:pPr marL="151596" indent="-151596" defTabSz="288036">
              <a:buFontTx/>
              <a:defRPr sz="1500">
                <a:latin typeface="Times New Roman"/>
                <a:ea typeface="Times New Roman"/>
                <a:cs typeface="Times New Roman"/>
                <a:sym typeface="Times New Roman"/>
              </a:defRPr>
            </a:pPr>
            <a:r>
              <a:t>The opening:</a:t>
            </a:r>
          </a:p>
          <a:p>
            <a:pPr lvl="1" marL="391626" indent="-151596" defTabSz="288036">
              <a:buFontTx/>
              <a:buChar char="•"/>
              <a:defRPr sz="1500">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91" name="Image" descr="Image"/>
          <p:cNvPicPr>
            <a:picLocks noChangeAspect="1"/>
          </p:cNvPicPr>
          <p:nvPr/>
        </p:nvPicPr>
        <p:blipFill>
          <a:blip r:embed="rId3">
            <a:extLst/>
          </a:blip>
          <a:stretch>
            <a:fillRect/>
          </a:stretch>
        </p:blipFill>
        <p:spPr>
          <a:xfrm>
            <a:off x="4822726" y="1267121"/>
            <a:ext cx="4027439" cy="5397503"/>
          </a:xfrm>
          <a:prstGeom prst="rect">
            <a:avLst/>
          </a:prstGeom>
          <a:ln w="12700">
            <a:miter lim="400000"/>
          </a:ln>
        </p:spPr>
      </p:pic>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 name="Sources of Marx’s Misconceptions: Hegel"/>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Sources of Marx’s Misconceptions: Hegel</a:t>
            </a:r>
          </a:p>
        </p:txBody>
      </p:sp>
      <p:sp>
        <p:nvSpPr>
          <p:cNvPr id="575" name="Here is Engels trying to make Marx’s coquetting with Hegel’s modes of expression clear:…"/>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297179">
              <a:buSzTx/>
              <a:buFontTx/>
              <a:buNone/>
              <a:defRPr sz="1560">
                <a:latin typeface="Times New Roman"/>
                <a:ea typeface="Times New Roman"/>
                <a:cs typeface="Times New Roman"/>
                <a:sym typeface="Times New Roman"/>
              </a:defRPr>
            </a:pPr>
            <a:r>
              <a:rPr b="1"/>
              <a:t>Here is Engels trying to make Marx’s coquetting with Hegel’s modes of expression clear:</a:t>
            </a:r>
          </a:p>
          <a:p>
            <a:pPr marL="156410" indent="-156410" defTabSz="297179">
              <a:buFontTx/>
              <a:defRPr sz="1560">
                <a:latin typeface="Times New Roman"/>
                <a:ea typeface="Times New Roman"/>
                <a:cs typeface="Times New Roman"/>
                <a:sym typeface="Times New Roman"/>
              </a:defRPr>
            </a:pPr>
            <a:r>
              <a:t>“Marx says: ‘It is the negation of negation. This re-establishes individual property, but on the basis of the acquisitions of the capitalist era, i.e., on co-operation of free workers and their possession in common of the land and of the means of production produced by labour…’ </a:t>
            </a:r>
          </a:p>
          <a:p>
            <a:pPr lvl="1" marL="404060" indent="-156410" defTabSz="297179">
              <a:buFontTx/>
              <a:buChar char="•"/>
              <a:defRPr sz="1560">
                <a:latin typeface="Times New Roman"/>
                <a:ea typeface="Times New Roman"/>
                <a:cs typeface="Times New Roman"/>
                <a:sym typeface="Times New Roman"/>
              </a:defRPr>
            </a:pPr>
            <a:r>
              <a:t>The state of things brought about by the expropriation of the expropriators is therefore characterised as the re-establishment of individual property, but </a:t>
            </a:r>
            <a:r>
              <a:rPr i="1"/>
              <a:t>on the basis</a:t>
            </a:r>
            <a:r>
              <a:t> of the social ownership of the land and of the means of production produced by labour itself.</a:t>
            </a:r>
          </a:p>
          <a:p>
            <a:pPr lvl="1" marL="404060" indent="-156410" defTabSz="297179">
              <a:buFontTx/>
              <a:buChar char="•"/>
              <a:defRPr sz="1560">
                <a:latin typeface="Times New Roman"/>
                <a:ea typeface="Times New Roman"/>
                <a:cs typeface="Times New Roman"/>
                <a:sym typeface="Times New Roman"/>
              </a:defRPr>
            </a:pPr>
            <a:r>
              <a:t>To anyone who understands plain talk this means that social ownership extends to the land and the other means of production, and individual ownership to the products, that is, the articles of consumption. </a:t>
            </a:r>
          </a:p>
          <a:p>
            <a:pPr lvl="1" marL="404060" indent="-156410" defTabSz="297179">
              <a:buFontTx/>
              <a:buChar char="•"/>
              <a:defRPr sz="1560">
                <a:latin typeface="Times New Roman"/>
                <a:ea typeface="Times New Roman"/>
                <a:cs typeface="Times New Roman"/>
                <a:sym typeface="Times New Roman"/>
              </a:defRPr>
            </a:pPr>
            <a:r>
              <a:t>And in order to make the matter comprehensible even to children of six, Marx assumes on page 56 ‘a community of free individuals, carrying on their work with the means of production in common, in which the labour-power of all the different individuals is consciously applied as the combined labour-power of the community’, that is, a society organised on a socialist basis; and </a:t>
            </a:r>
          </a:p>
          <a:p>
            <a:pPr lvl="1" marL="404060" indent="-156410" defTabSz="297179">
              <a:buFontTx/>
              <a:buChar char="•"/>
              <a:defRPr sz="1560">
                <a:latin typeface="Times New Roman"/>
                <a:ea typeface="Times New Roman"/>
                <a:cs typeface="Times New Roman"/>
                <a:sym typeface="Times New Roman"/>
              </a:defRPr>
            </a:pPr>
            <a:r>
              <a:t>he continues: ‘The total product of our community is a social product. One portion serves as fresh means of production and remains social. But another portion is consumed by the members as means of subsistence. A distribution of this portion amongst them is consequently necessary’. </a:t>
            </a:r>
          </a:p>
          <a:p>
            <a:pPr lvl="1" marL="404060" indent="-156410" defTabSz="297179">
              <a:buFontTx/>
              <a:buChar char="•"/>
              <a:defRPr sz="1560">
                <a:latin typeface="Times New Roman"/>
                <a:ea typeface="Times New Roman"/>
                <a:cs typeface="Times New Roman"/>
                <a:sym typeface="Times New Roman"/>
              </a:defRPr>
            </a:pPr>
            <a:r>
              <a:t>And surely that is clear enough even for Herr Dühring, in spite of his having Hegel on his brain…”</a:t>
            </a:r>
          </a:p>
          <a:p>
            <a:pPr marL="156410" indent="-156410" defTabSz="297179">
              <a:buFontTx/>
              <a:defRPr sz="1560">
                <a:latin typeface="Times New Roman"/>
                <a:ea typeface="Times New Roman"/>
                <a:cs typeface="Times New Roman"/>
                <a:sym typeface="Times New Roman"/>
              </a:defRPr>
            </a:pPr>
            <a:r>
              <a:t>This does not help</a:t>
            </a: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7" name="Sources of Marx’s Misconceptions"/>
          <p:cNvSpPr txBox="1"/>
          <p:nvPr>
            <p:ph type="title" idx="4294967295"/>
          </p:nvPr>
        </p:nvSpPr>
        <p:spPr>
          <a:xfrm>
            <a:off x="277663" y="-1"/>
            <a:ext cx="8572501" cy="1267124"/>
          </a:xfrm>
          <a:prstGeom prst="rect">
            <a:avLst/>
          </a:prstGeom>
        </p:spPr>
        <p:txBody>
          <a:bodyPr>
            <a:normAutofit fontScale="100000" lnSpcReduction="0"/>
          </a:bodyPr>
          <a:lstStyle>
            <a:lvl1pPr defTabSz="306324">
              <a:defRPr sz="4020">
                <a:latin typeface="+mj-lt"/>
                <a:ea typeface="+mj-ea"/>
                <a:cs typeface="+mj-cs"/>
                <a:sym typeface="Helvetica"/>
              </a:defRPr>
            </a:lvl1pPr>
          </a:lstStyle>
          <a:p>
            <a:pPr/>
            <a:r>
              <a:t>Sources of Marx’s Misconceptions</a:t>
            </a:r>
          </a:p>
        </p:txBody>
      </p:sp>
      <p:sp>
        <p:nvSpPr>
          <p:cNvPr id="578" name="Manchester:…"/>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393192">
              <a:spcBef>
                <a:spcPts val="1000"/>
              </a:spcBef>
              <a:buSzTx/>
              <a:buFontTx/>
              <a:buNone/>
              <a:defRPr sz="2064">
                <a:latin typeface="Times New Roman"/>
                <a:ea typeface="Times New Roman"/>
                <a:cs typeface="Times New Roman"/>
                <a:sym typeface="Times New Roman"/>
              </a:defRPr>
            </a:pPr>
            <a:r>
              <a:rPr b="1"/>
              <a:t>Manchester:</a:t>
            </a:r>
          </a:p>
          <a:p>
            <a:pPr marL="206943" indent="-206943" defTabSz="393192">
              <a:spcBef>
                <a:spcPts val="1000"/>
              </a:spcBef>
              <a:buFontTx/>
              <a:defRPr sz="2064">
                <a:latin typeface="Times New Roman"/>
                <a:ea typeface="Times New Roman"/>
                <a:cs typeface="Times New Roman"/>
                <a:sym typeface="Times New Roman"/>
              </a:defRPr>
            </a:pPr>
            <a:r>
              <a:t>Manchester, especially in the aftermath of the Irish Potato Famine, an unusual outlier—not a model for the future…</a:t>
            </a:r>
          </a:p>
          <a:p>
            <a:pPr marL="0" indent="0" defTabSz="393192">
              <a:spcBef>
                <a:spcPts val="1000"/>
              </a:spcBef>
              <a:buSzTx/>
              <a:buFontTx/>
              <a:buNone/>
              <a:defRPr sz="2064">
                <a:latin typeface="Times New Roman"/>
                <a:ea typeface="Times New Roman"/>
                <a:cs typeface="Times New Roman"/>
                <a:sym typeface="Times New Roman"/>
              </a:defRPr>
            </a:pPr>
          </a:p>
          <a:p>
            <a:pPr marL="0" indent="0" defTabSz="393192">
              <a:spcBef>
                <a:spcPts val="1000"/>
              </a:spcBef>
              <a:buSzTx/>
              <a:buFontTx/>
              <a:buNone/>
              <a:defRPr sz="2064">
                <a:latin typeface="Times New Roman"/>
                <a:ea typeface="Times New Roman"/>
                <a:cs typeface="Times New Roman"/>
                <a:sym typeface="Times New Roman"/>
              </a:defRPr>
            </a:pPr>
            <a:r>
              <a:rPr b="1"/>
              <a:t>The Labor Theory of Value:</a:t>
            </a:r>
          </a:p>
          <a:p>
            <a:pPr marL="206943" indent="-206943" defTabSz="393192">
              <a:spcBef>
                <a:spcPts val="1000"/>
              </a:spcBef>
              <a:buFontTx/>
              <a:defRPr sz="2064">
                <a:latin typeface="Times New Roman"/>
                <a:ea typeface="Times New Roman"/>
                <a:cs typeface="Times New Roman"/>
                <a:sym typeface="Times New Roman"/>
              </a:defRPr>
            </a:pPr>
            <a:r>
              <a:t>It just does not work…</a:t>
            </a:r>
          </a:p>
          <a:p>
            <a:pPr marL="0" indent="0" defTabSz="393192">
              <a:spcBef>
                <a:spcPts val="1000"/>
              </a:spcBef>
              <a:buSzTx/>
              <a:buFontTx/>
              <a:buNone/>
              <a:defRPr sz="2064">
                <a:latin typeface="Times New Roman"/>
                <a:ea typeface="Times New Roman"/>
                <a:cs typeface="Times New Roman"/>
                <a:sym typeface="Times New Roman"/>
              </a:defRPr>
            </a:pPr>
          </a:p>
          <a:p>
            <a:pPr marL="0" indent="0" defTabSz="393192">
              <a:spcBef>
                <a:spcPts val="1000"/>
              </a:spcBef>
              <a:buSzTx/>
              <a:buFontTx/>
              <a:buNone/>
              <a:defRPr sz="2064">
                <a:latin typeface="Times New Roman"/>
                <a:ea typeface="Times New Roman"/>
                <a:cs typeface="Times New Roman"/>
                <a:sym typeface="Times New Roman"/>
              </a:defRPr>
            </a:pPr>
            <a:r>
              <a:rPr b="1"/>
              <a:t>Stubbornness:</a:t>
            </a:r>
          </a:p>
          <a:p>
            <a:pPr marL="206943" indent="-206943" defTabSz="393192">
              <a:spcBef>
                <a:spcPts val="1000"/>
              </a:spcBef>
              <a:buFontTx/>
              <a:defRPr sz="2064">
                <a:latin typeface="Times New Roman"/>
                <a:ea typeface="Times New Roman"/>
                <a:cs typeface="Times New Roman"/>
                <a:sym typeface="Times New Roman"/>
              </a:defRPr>
            </a:pPr>
            <a:r>
              <a:t>What do you do when the world surprises you?</a:t>
            </a:r>
          </a:p>
          <a:p>
            <a:pPr marL="206943" indent="-206943" defTabSz="393192">
              <a:spcBef>
                <a:spcPts val="1000"/>
              </a:spcBef>
              <a:buFontTx/>
              <a:defRPr sz="2064">
                <a:latin typeface="Times New Roman"/>
                <a:ea typeface="Times New Roman"/>
                <a:cs typeface="Times New Roman"/>
                <a:sym typeface="Times New Roman"/>
              </a:defRPr>
            </a:pPr>
            <a:r>
              <a:t>Do you double down, and turn all the ingenuity of your brain to figuring out reasons why what you had thought to be true and what is apparently false is true after all?</a:t>
            </a:r>
          </a:p>
          <a:p>
            <a:pPr marL="206943" indent="-206943" defTabSz="393192">
              <a:spcBef>
                <a:spcPts val="1000"/>
              </a:spcBef>
              <a:buFontTx/>
              <a:defRPr sz="2064">
                <a:latin typeface="Times New Roman"/>
                <a:ea typeface="Times New Roman"/>
                <a:cs typeface="Times New Roman"/>
                <a:sym typeface="Times New Roman"/>
              </a:defRPr>
            </a:pPr>
            <a:r>
              <a:t>Or do you mark your beliefs to market?</a:t>
            </a: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0" name="A Paragraph to Note"/>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r>
              <a:t>A Paragraph to Note</a:t>
            </a:r>
          </a:p>
        </p:txBody>
      </p:sp>
      <p:sp>
        <p:nvSpPr>
          <p:cNvPr id="581" name="How should we read this paragraph?:…"/>
          <p:cNvSpPr txBox="1"/>
          <p:nvPr>
            <p:ph type="body" idx="4294967295"/>
          </p:nvPr>
        </p:nvSpPr>
        <p:spPr>
          <a:xfrm>
            <a:off x="277663" y="1267122"/>
            <a:ext cx="8572501" cy="5123944"/>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t>How should we read this paragraph?:</a:t>
            </a:r>
          </a:p>
          <a:p>
            <a:pPr marL="194911" indent="-194911" defTabSz="370331">
              <a:spcBef>
                <a:spcPts val="900"/>
              </a:spcBef>
              <a:buFontTx/>
              <a:defRPr sz="1944">
                <a:latin typeface="Times New Roman"/>
                <a:ea typeface="Times New Roman"/>
                <a:cs typeface="Times New Roman"/>
                <a:sym typeface="Times New Roman"/>
              </a:defRPr>
            </a:pPr>
            <a:r>
              <a:t>“The law... of surplus-value produced... clearly contradicts all experience based on appearance.... A cotton spinner, who... employs... little variable capital, does not, on account of this, pocket less profit or surplus-value than a baker... [with] much variable... capital. For the solution of this apparent contradiction, many intermediate terms are as yet wanted, as from the standpoint of elementary algebra many intermediate terms are wanted to understand that 0/0 may represent an actual magnitude.... It will be seen later how the school of Ricardo has come to grief over this stumbling block. Vulgar economy which, indeed, ‘has really learnt nothing’, here as everywhere sticks to appearances in opposition to the law which regulates and explains them. In opposition to Spinoza, it believes that “ignorance is a sufficient reason”...</a:t>
            </a:r>
          </a:p>
          <a:p>
            <a:pPr marL="194911" indent="-194911" defTabSz="370331">
              <a:spcBef>
                <a:spcPts val="900"/>
              </a:spcBef>
              <a:buFontTx/>
              <a:defRPr sz="1944">
                <a:latin typeface="Times New Roman"/>
                <a:ea typeface="Times New Roman"/>
                <a:cs typeface="Times New Roman"/>
                <a:sym typeface="Times New Roman"/>
              </a:defRPr>
            </a:pPr>
            <a:r>
              <a:t>That equal capitals deployed over equal times with equal degrees of risk yield equal profits independent of how many workers their deployment sets to work should have made Marx rethink.</a:t>
            </a:r>
          </a:p>
          <a:p>
            <a:pPr marL="194911" indent="-194911" defTabSz="370331">
              <a:spcBef>
                <a:spcPts val="900"/>
              </a:spcBef>
              <a:buFontTx/>
              <a:defRPr sz="1944">
                <a:latin typeface="Times New Roman"/>
                <a:ea typeface="Times New Roman"/>
                <a:cs typeface="Times New Roman"/>
                <a:sym typeface="Times New Roman"/>
              </a:defRPr>
            </a:pPr>
            <a:r>
              <a:t>But it did not: instead it made him add epicycle upon epicycle…</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3" name="David Landes: Why Northwest Europe? Why Not China?"/>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David Landes: Why Northwest Europe? Why Not China?</a:t>
            </a:r>
          </a:p>
        </p:txBody>
      </p:sp>
      <p:sp>
        <p:nvSpPr>
          <p:cNvPr id="584" name="9:55-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9:55-10:10</a:t>
            </a:r>
          </a:p>
        </p:txBody>
      </p:sp>
      <p:sp>
        <p:nvSpPr>
          <p:cNvPr id="585" name="China had two chance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65175">
              <a:spcBef>
                <a:spcPts val="600"/>
              </a:spcBef>
              <a:defRPr b="1" sz="1392">
                <a:latin typeface="+mj-lt"/>
                <a:ea typeface="+mj-ea"/>
                <a:cs typeface="+mj-cs"/>
                <a:sym typeface="Helvetica"/>
              </a:defRPr>
            </a:pPr>
            <a:r>
              <a:t>China had two chances:</a:t>
            </a:r>
          </a:p>
          <a:p>
            <a:pPr marL="139566" indent="-139566" defTabSz="265175">
              <a:spcBef>
                <a:spcPts val="600"/>
              </a:spcBef>
              <a:buSzPct val="100000"/>
              <a:buChar char="•"/>
              <a:defRPr sz="1392">
                <a:latin typeface="Times New Roman"/>
                <a:ea typeface="Times New Roman"/>
                <a:cs typeface="Times New Roman"/>
                <a:sym typeface="Times New Roman"/>
              </a:defRPr>
            </a:pPr>
            <a:r>
              <a:t>First, to generate a continuing, self-sustaining process of scientific and technological advance on the basis of its indigenous traditions and achievements</a:t>
            </a:r>
          </a:p>
          <a:p>
            <a:pPr marL="139566" indent="-139566" defTabSz="265175">
              <a:spcBef>
                <a:spcPts val="600"/>
              </a:spcBef>
              <a:buSzPct val="100000"/>
              <a:buChar char="•"/>
              <a:defRPr sz="1392">
                <a:latin typeface="Times New Roman"/>
                <a:ea typeface="Times New Roman"/>
                <a:cs typeface="Times New Roman"/>
                <a:sym typeface="Times New Roman"/>
              </a:defRPr>
            </a:pPr>
            <a:r>
              <a:t>Second, to learn from European science and technology once the foreign “barbarians” entered the Chi- nese domain in the sixteenth century. </a:t>
            </a:r>
          </a:p>
          <a:p>
            <a:pPr marL="139566" indent="-139566" defTabSz="265175">
              <a:spcBef>
                <a:spcPts val="600"/>
              </a:spcBef>
              <a:buSzPct val="100000"/>
              <a:buChar char="•"/>
              <a:defRPr sz="1392">
                <a:latin typeface="Times New Roman"/>
                <a:ea typeface="Times New Roman"/>
                <a:cs typeface="Times New Roman"/>
                <a:sym typeface="Times New Roman"/>
              </a:defRPr>
            </a:pPr>
            <a:r>
              <a:t>The first failure has elicited much scholarly inquiry and analysis. And yet it remains an abiding mystery.</a:t>
            </a:r>
          </a:p>
          <a:p>
            <a:pPr marL="139566" indent="-139566" defTabSz="265175">
              <a:spcBef>
                <a:spcPts val="600"/>
              </a:spcBef>
              <a:buSzPct val="100000"/>
              <a:buChar char="•"/>
              <a:defRPr sz="1392">
                <a:latin typeface="Times New Roman"/>
                <a:ea typeface="Times New Roman"/>
                <a:cs typeface="Times New Roman"/>
                <a:sym typeface="Times New Roman"/>
              </a:defRPr>
            </a:pPr>
            <a:r>
              <a:t>Chinese priority: </a:t>
            </a:r>
          </a:p>
          <a:p>
            <a:pPr lvl="1" marL="360546" indent="-139566" defTabSz="265175">
              <a:spcBef>
                <a:spcPts val="600"/>
              </a:spcBef>
              <a:buSzPct val="100000"/>
              <a:buChar char="•"/>
              <a:defRPr sz="1392">
                <a:latin typeface="Times New Roman"/>
                <a:ea typeface="Times New Roman"/>
                <a:cs typeface="Times New Roman"/>
                <a:sym typeface="Times New Roman"/>
              </a:defRPr>
            </a:pPr>
            <a:r>
              <a:rPr b="1"/>
              <a:t>Textiles</a:t>
            </a:r>
            <a:r>
              <a:t>: a power-driven spinning machine in the thirteenth century, some 500 years before the England of the Industrial Revolution knew water frames and mules</a:t>
            </a:r>
          </a:p>
          <a:p>
            <a:pPr lvl="1" marL="360546" indent="-139566" defTabSz="265175">
              <a:spcBef>
                <a:spcPts val="600"/>
              </a:spcBef>
              <a:buSzPct val="100000"/>
              <a:buChar char="•"/>
              <a:defRPr sz="1392">
                <a:latin typeface="Times New Roman"/>
                <a:ea typeface="Times New Roman"/>
                <a:cs typeface="Times New Roman"/>
                <a:sym typeface="Times New Roman"/>
              </a:defRPr>
            </a:pPr>
            <a:r>
              <a:rPr b="1"/>
              <a:t>Iron</a:t>
            </a:r>
            <a:r>
              <a:t>: China early learned to use coal and probably coke (as against charcoal) in blast furnaces for smelting iron and were turning out perhaps as many as 125,000 tons of pig iron by the later eleventh </a:t>
            </a:r>
          </a:p>
          <a:p>
            <a:pPr lvl="1" marL="360546" indent="-139566" defTabSz="265175">
              <a:spcBef>
                <a:spcPts val="600"/>
              </a:spcBef>
              <a:buSzPct val="100000"/>
              <a:buChar char="•"/>
              <a:defRPr sz="1392">
                <a:latin typeface="Times New Roman"/>
                <a:ea typeface="Times New Roman"/>
                <a:cs typeface="Times New Roman"/>
                <a:sym typeface="Times New Roman"/>
              </a:defRPr>
            </a:pPr>
            <a:r>
              <a:rPr b="1"/>
              <a:t>Other industries</a:t>
            </a:r>
            <a:r>
              <a:t>: the wheelbarrow, the stirrup, the rigid horse collar (to prevent choking), the compass, paper, printing, gunpowder, porcelain </a:t>
            </a:r>
          </a:p>
          <a:p>
            <a:pPr marL="139566" indent="-139566" defTabSz="265175">
              <a:spcBef>
                <a:spcPts val="600"/>
              </a:spcBef>
              <a:buSzPct val="100000"/>
              <a:buChar char="•"/>
              <a:defRPr sz="1392">
                <a:latin typeface="Times New Roman"/>
                <a:ea typeface="Times New Roman"/>
                <a:cs typeface="Times New Roman"/>
                <a:sym typeface="Times New Roman"/>
              </a:defRPr>
            </a:pPr>
            <a:r>
              <a:t>The mystery lies in the failure of China to realize the potential of some of the most important of these inventions….  </a:t>
            </a:r>
          </a:p>
          <a:p>
            <a:pPr marL="139566" indent="-139566" defTabSz="265175">
              <a:spcBef>
                <a:spcPts val="600"/>
              </a:spcBef>
              <a:buSzPct val="100000"/>
              <a:buChar char="•"/>
              <a:defRPr sz="1392">
                <a:latin typeface="Times New Roman"/>
                <a:ea typeface="Times New Roman"/>
                <a:cs typeface="Times New Roman"/>
                <a:sym typeface="Times New Roman"/>
              </a:defRPr>
            </a:pPr>
            <a:r>
              <a:t>Chinese industrial history offers a number of examples of technological regression and oblivion:</a:t>
            </a:r>
          </a:p>
          <a:p>
            <a:pPr lvl="1" marL="360546" indent="-139566" defTabSz="265175">
              <a:spcBef>
                <a:spcPts val="600"/>
              </a:spcBef>
              <a:buSzPct val="100000"/>
              <a:buChar char="•"/>
              <a:defRPr sz="1392">
                <a:latin typeface="Times New Roman"/>
                <a:ea typeface="Times New Roman"/>
                <a:cs typeface="Times New Roman"/>
                <a:sym typeface="Times New Roman"/>
              </a:defRPr>
            </a:pPr>
            <a:r>
              <a:t>The machine to spin hemp was never adapted to the manufacture of cotton</a:t>
            </a:r>
          </a:p>
          <a:p>
            <a:pPr lvl="1" marL="360546" indent="-139566" defTabSz="265175">
              <a:spcBef>
                <a:spcPts val="600"/>
              </a:spcBef>
              <a:buSzPct val="100000"/>
              <a:buChar char="•"/>
              <a:defRPr sz="1392">
                <a:latin typeface="Times New Roman"/>
                <a:ea typeface="Times New Roman"/>
                <a:cs typeface="Times New Roman"/>
                <a:sym typeface="Times New Roman"/>
              </a:defRPr>
            </a:pPr>
            <a:r>
              <a:t>Cotton spinning was never mechanized</a:t>
            </a:r>
          </a:p>
          <a:p>
            <a:pPr lvl="1" marL="360546" indent="-139566" defTabSz="265175">
              <a:spcBef>
                <a:spcPts val="600"/>
              </a:spcBef>
              <a:buSzPct val="100000"/>
              <a:buChar char="•"/>
              <a:defRPr sz="1392">
                <a:latin typeface="Times New Roman"/>
                <a:ea typeface="Times New Roman"/>
                <a:cs typeface="Times New Roman"/>
                <a:sym typeface="Times New Roman"/>
              </a:defRPr>
            </a:pPr>
            <a:r>
              <a:t>Coal/coke smelting was allowed to fall into disuse, along with the iron industry</a:t>
            </a:r>
            <a:br/>
          </a:p>
        </p:txBody>
      </p:sp>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Landes: Conventional Explanations (of European Success) Inadequat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Landes: Conventional Explanations (of European Success) Inadequate</a:t>
            </a:r>
          </a:p>
        </p:txBody>
      </p:sp>
      <p:sp>
        <p:nvSpPr>
          <p:cNvPr id="588" name="But almost every element usually regarded by historians as a major contributory cause to the Industrial Revolution in north-western Europe was also present in China:…"/>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52043">
              <a:spcBef>
                <a:spcPts val="900"/>
              </a:spcBef>
              <a:defRPr b="1" sz="1848">
                <a:latin typeface="+mj-lt"/>
                <a:ea typeface="+mj-ea"/>
                <a:cs typeface="+mj-cs"/>
                <a:sym typeface="Helvetica"/>
              </a:defRPr>
            </a:pPr>
            <a:r>
              <a:t>But almost every element usually regarded by historians as a major contributory cause to the Industrial Revolution in north-western Europe was also present in China:</a:t>
            </a:r>
          </a:p>
          <a:p>
            <a:pPr lvl="1" marL="478656" indent="-185286" defTabSz="352043">
              <a:spcBef>
                <a:spcPts val="900"/>
              </a:spcBef>
              <a:buSzPct val="100000"/>
              <a:buChar char="•"/>
              <a:defRPr sz="1848">
                <a:latin typeface="Times New Roman"/>
                <a:ea typeface="Times New Roman"/>
                <a:cs typeface="Times New Roman"/>
                <a:sym typeface="Times New Roman"/>
              </a:defRPr>
            </a:pPr>
            <a:r>
              <a:t>A revolution in the relations between social classes, at least in the countryside</a:t>
            </a:r>
          </a:p>
          <a:p>
            <a:pPr lvl="1" marL="478656" indent="-185286" defTabSz="352043">
              <a:spcBef>
                <a:spcPts val="900"/>
              </a:spcBef>
              <a:buSzPct val="100000"/>
              <a:buChar char="•"/>
              <a:defRPr sz="1848">
                <a:latin typeface="Times New Roman"/>
                <a:ea typeface="Times New Roman"/>
                <a:cs typeface="Times New Roman"/>
                <a:sym typeface="Times New Roman"/>
              </a:defRPr>
            </a:pPr>
            <a:r>
              <a:t>Only Galilean-Newtonian science was missing; but in the short run this was not important. </a:t>
            </a:r>
          </a:p>
          <a:p>
            <a:pPr lvl="1" marL="478656" indent="-185286" defTabSz="352043">
              <a:spcBef>
                <a:spcPts val="900"/>
              </a:spcBef>
              <a:buSzPct val="100000"/>
              <a:buChar char="•"/>
              <a:defRPr sz="1848">
                <a:latin typeface="Times New Roman"/>
                <a:ea typeface="Times New Roman"/>
                <a:cs typeface="Times New Roman"/>
                <a:sym typeface="Times New Roman"/>
              </a:defRPr>
            </a:pPr>
            <a:r>
              <a:t>Had the Chinese possessed, or developed, the seventeenth-century European mania for tinkering and improving, they could easily have made an efficient spinning machine out of the primitive model described by Wang Chen. </a:t>
            </a:r>
          </a:p>
          <a:p>
            <a:pPr lvl="1" marL="478656" indent="-185286" defTabSz="352043">
              <a:spcBef>
                <a:spcPts val="900"/>
              </a:spcBef>
              <a:buSzPct val="100000"/>
              <a:buChar char="•"/>
              <a:defRPr sz="1848">
                <a:latin typeface="Times New Roman"/>
                <a:ea typeface="Times New Roman"/>
                <a:cs typeface="Times New Roman"/>
                <a:sym typeface="Times New Roman"/>
              </a:defRPr>
            </a:pPr>
            <a:r>
              <a:t>A steam engine would have been more difficult; but it should not have posed insuperable difficulties to a people who had been building double-acting piston flame-throwers in the Sung dynasty. </a:t>
            </a:r>
          </a:p>
          <a:p>
            <a:pPr lvl="1" marL="478656" indent="-185286" defTabSz="352043">
              <a:spcBef>
                <a:spcPts val="900"/>
              </a:spcBef>
              <a:buSzPct val="100000"/>
              <a:buChar char="•"/>
              <a:defRPr sz="1848">
                <a:latin typeface="Times New Roman"/>
                <a:ea typeface="Times New Roman"/>
                <a:cs typeface="Times New Roman"/>
                <a:sym typeface="Times New Roman"/>
              </a:defRPr>
            </a:pPr>
            <a:r>
              <a:t>The crucial point is that nobody tried. </a:t>
            </a:r>
          </a:p>
          <a:p>
            <a:pPr lvl="1" marL="478656" indent="-185286" defTabSz="352043">
              <a:spcBef>
                <a:spcPts val="900"/>
              </a:spcBef>
              <a:buSzPct val="100000"/>
              <a:buChar char="•"/>
              <a:defRPr sz="1848">
                <a:latin typeface="Times New Roman"/>
                <a:ea typeface="Times New Roman"/>
                <a:cs typeface="Times New Roman"/>
                <a:sym typeface="Times New Roman"/>
              </a:defRPr>
            </a:pPr>
            <a:r>
              <a:t>In most fields, agriculture being the chief exception, Chinese technology stopped progressing well before the point at which a lack of scientific knowledge had become a serious obstacle</a:t>
            </a:r>
          </a:p>
        </p:txBody>
      </p:sp>
      <p:sp>
        <p:nvSpPr>
          <p:cNvPr id="589" name="9:55-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 name="Landes: Sinologist Explanations (of China’s Failur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Landes: Sinologist Explanations (of China’s Failure)</a:t>
            </a:r>
          </a:p>
        </p:txBody>
      </p:sp>
      <p:sp>
        <p:nvSpPr>
          <p:cNvPr id="592" name="Partial explanations only:…"/>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65175">
              <a:spcBef>
                <a:spcPts val="600"/>
              </a:spcBef>
              <a:defRPr b="1" sz="1392">
                <a:latin typeface="+mj-lt"/>
                <a:ea typeface="+mj-ea"/>
                <a:cs typeface="+mj-cs"/>
                <a:sym typeface="Helvetica"/>
              </a:defRPr>
            </a:pPr>
            <a:r>
              <a:t>Partial explanations only:</a:t>
            </a:r>
          </a:p>
          <a:p>
            <a:pPr marL="139566" indent="-139566" defTabSz="265175">
              <a:spcBef>
                <a:spcPts val="600"/>
              </a:spcBef>
              <a:buSzPct val="100000"/>
              <a:buChar char="•"/>
              <a:defRPr sz="1392">
                <a:latin typeface="Times New Roman"/>
                <a:ea typeface="Times New Roman"/>
                <a:cs typeface="Times New Roman"/>
                <a:sym typeface="Times New Roman"/>
              </a:defRPr>
            </a:pPr>
            <a:r>
              <a:t>First, China lacked a free market and institutionalized property rights. </a:t>
            </a:r>
          </a:p>
          <a:p>
            <a:pPr marL="139566" indent="-139566" defTabSz="265175">
              <a:spcBef>
                <a:spcPts val="600"/>
              </a:spcBef>
              <a:buSzPct val="100000"/>
              <a:buChar char="•"/>
              <a:defRPr sz="1392">
                <a:latin typeface="Times New Roman"/>
                <a:ea typeface="Times New Roman"/>
                <a:cs typeface="Times New Roman"/>
                <a:sym typeface="Times New Roman"/>
              </a:defRPr>
            </a:pPr>
            <a:r>
              <a:t>The Chinese state was always stepping in to interfere with private enterprise—to take over certain activities, to prohibit and inhibit others, to manipulate prices, to exact bribes:</a:t>
            </a:r>
          </a:p>
          <a:p>
            <a:pPr lvl="1" marL="360546" indent="-139566" defTabSz="265175">
              <a:spcBef>
                <a:spcPts val="600"/>
              </a:spcBef>
              <a:buSzPct val="100000"/>
              <a:buChar char="•"/>
              <a:defRPr sz="1392">
                <a:latin typeface="Times New Roman"/>
                <a:ea typeface="Times New Roman"/>
                <a:cs typeface="Times New Roman"/>
                <a:sym typeface="Times New Roman"/>
              </a:defRPr>
            </a:pPr>
            <a:r>
              <a:t>Motivated by a desire to reserve labor to agriculture</a:t>
            </a:r>
          </a:p>
          <a:p>
            <a:pPr lvl="1" marL="360546" indent="-139566" defTabSz="265175">
              <a:spcBef>
                <a:spcPts val="600"/>
              </a:spcBef>
              <a:buSzPct val="100000"/>
              <a:buChar char="•"/>
              <a:defRPr sz="1392">
                <a:latin typeface="Times New Roman"/>
                <a:ea typeface="Times New Roman"/>
                <a:cs typeface="Times New Roman"/>
                <a:sym typeface="Times New Roman"/>
              </a:defRPr>
            </a:pPr>
            <a:r>
              <a:t>To control important resources (salt and iron, for example)</a:t>
            </a:r>
          </a:p>
          <a:p>
            <a:pPr lvl="1" marL="360546" indent="-139566" defTabSz="265175">
              <a:spcBef>
                <a:spcPts val="600"/>
              </a:spcBef>
              <a:buSzPct val="100000"/>
              <a:buChar char="•"/>
              <a:defRPr sz="1392">
                <a:latin typeface="Times New Roman"/>
                <a:ea typeface="Times New Roman"/>
                <a:cs typeface="Times New Roman"/>
                <a:sym typeface="Times New Roman"/>
              </a:defRPr>
            </a:pPr>
            <a:r>
              <a:t>By an appetite for revenue (the story of the goose that laid the golden eggs is a leitmotif of Chinese history);</a:t>
            </a:r>
          </a:p>
          <a:p>
            <a:pPr lvl="1" marL="360546" indent="-139566" defTabSz="265175">
              <a:spcBef>
                <a:spcPts val="600"/>
              </a:spcBef>
              <a:buSzPct val="100000"/>
              <a:buChar char="•"/>
              <a:defRPr sz="1392">
                <a:latin typeface="Times New Roman"/>
                <a:ea typeface="Times New Roman"/>
                <a:cs typeface="Times New Roman"/>
                <a:sym typeface="Times New Roman"/>
              </a:defRPr>
            </a:pPr>
            <a:r>
              <a:t>By fear and disapproval of self-enrichment, except by officials, giving rise in turn to abundant corruption and rent-seeking</a:t>
            </a:r>
          </a:p>
          <a:p>
            <a:pPr lvl="1" marL="360546" indent="-139566" defTabSz="265175">
              <a:spcBef>
                <a:spcPts val="600"/>
              </a:spcBef>
              <a:buSzPct val="100000"/>
              <a:buChar char="•"/>
              <a:defRPr sz="1392">
                <a:latin typeface="Times New Roman"/>
                <a:ea typeface="Times New Roman"/>
                <a:cs typeface="Times New Roman"/>
                <a:sym typeface="Times New Roman"/>
              </a:defRPr>
            </a:pPr>
            <a:r>
              <a:t>By a distaste for maritime trade… [seen] as a diversion from imperial concerns, as a divisive force and source of income inequality in the ecumenical empire, and worse yet, as an invitation to exit. </a:t>
            </a:r>
          </a:p>
          <a:p>
            <a:pPr lvl="1" marL="360546" indent="-139566" defTabSz="265175">
              <a:spcBef>
                <a:spcPts val="600"/>
              </a:spcBef>
              <a:buSzPct val="100000"/>
              <a:buChar char="•"/>
              <a:defRPr sz="1392">
                <a:latin typeface="Times New Roman"/>
                <a:ea typeface="Times New Roman"/>
                <a:cs typeface="Times New Roman"/>
                <a:sym typeface="Times New Roman"/>
              </a:defRPr>
            </a:pPr>
            <a:r>
              <a:t>This state intervention and interference encountered evasion and resistance; indeed, the very needs of state compelled a certain tolerance for disobedience. </a:t>
            </a:r>
          </a:p>
          <a:p>
            <a:pPr marL="139566" indent="-139566" defTabSz="265175">
              <a:spcBef>
                <a:spcPts val="600"/>
              </a:spcBef>
              <a:buSzPct val="100000"/>
              <a:buChar char="•"/>
              <a:defRPr sz="1392">
                <a:latin typeface="Times New Roman"/>
                <a:ea typeface="Times New Roman"/>
                <a:cs typeface="Times New Roman"/>
                <a:sym typeface="Times New Roman"/>
              </a:defRPr>
            </a:pPr>
            <a:r>
              <a:t>Still, the goal, the aim, the ideal was the ineffable stillness of immobility. </a:t>
            </a:r>
          </a:p>
          <a:p>
            <a:pPr marL="139566" indent="-139566" defTabSz="265175">
              <a:spcBef>
                <a:spcPts val="600"/>
              </a:spcBef>
              <a:buSzPct val="100000"/>
              <a:buChar char="•"/>
              <a:defRPr sz="1392">
                <a:latin typeface="Times New Roman"/>
                <a:ea typeface="Times New Roman"/>
                <a:cs typeface="Times New Roman"/>
                <a:sym typeface="Times New Roman"/>
              </a:defRPr>
            </a:pPr>
            <a:r>
              <a:t>The Hongwu (“Vast Martial”) emperor… He wanted rather to immobilize the realm. People were to stay put and move only with the permission of the state—at home and abroad. People who went outside China without per- mission were liable to execution on their return. The Ming code of core laws also sought to block social mobility, with severe penalties for those jumping professional and occupational barriers. </a:t>
            </a:r>
          </a:p>
          <a:p>
            <a:pPr marL="139566" indent="-139566" defTabSz="265175">
              <a:spcBef>
                <a:spcPts val="600"/>
              </a:spcBef>
              <a:buSzPct val="100000"/>
              <a:buChar char="•"/>
              <a:defRPr sz="1392">
                <a:latin typeface="Times New Roman"/>
                <a:ea typeface="Times New Roman"/>
                <a:cs typeface="Times New Roman"/>
                <a:sym typeface="Times New Roman"/>
              </a:defRPr>
            </a:pPr>
            <a:r>
              <a:t>The reason the Chinese did not develop based on their scientific knowledge is that no one was trying. Why try? </a:t>
            </a:r>
          </a:p>
          <a:p>
            <a:pPr marL="139566" indent="-139566" defTabSz="265175">
              <a:spcBef>
                <a:spcPts val="600"/>
              </a:spcBef>
              <a:buSzPct val="100000"/>
              <a:buChar char="•"/>
              <a:defRPr sz="1392">
                <a:latin typeface="Times New Roman"/>
                <a:ea typeface="Times New Roman"/>
                <a:cs typeface="Times New Roman"/>
                <a:sym typeface="Times New Roman"/>
              </a:defRPr>
            </a:pPr>
            <a:r>
              <a:t>In all this, the contrast with Europe was marked. </a:t>
            </a:r>
          </a:p>
        </p:txBody>
      </p:sp>
      <p:sp>
        <p:nvSpPr>
          <p:cNvPr id="593" name="9:55-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Landes: Sinologist Explanations (of China’s Failure)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Landes: Sinologist Explanations (of China’s Failure) II</a:t>
            </a:r>
          </a:p>
        </p:txBody>
      </p:sp>
      <p:sp>
        <p:nvSpPr>
          <p:cNvPr id="596" name="Elvin (1973, pp. 224–225) captures some of this:…"/>
          <p:cNvSpPr txBox="1"/>
          <p:nvPr/>
        </p:nvSpPr>
        <p:spPr>
          <a:xfrm>
            <a:off x="277663" y="1270000"/>
            <a:ext cx="8572501"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24027">
              <a:spcBef>
                <a:spcPts val="500"/>
              </a:spcBef>
              <a:defRPr b="1" sz="1176">
                <a:latin typeface="+mj-lt"/>
                <a:ea typeface="+mj-ea"/>
                <a:cs typeface="+mj-cs"/>
                <a:sym typeface="Helvetica"/>
              </a:defRPr>
            </a:pPr>
            <a:r>
              <a:t>Elvin (1973, pp. 224–225) captures some of this:</a:t>
            </a:r>
          </a:p>
          <a:p>
            <a:pPr marL="117909" indent="-117909" defTabSz="224027">
              <a:spcBef>
                <a:spcPts val="500"/>
              </a:spcBef>
              <a:buSzPct val="100000"/>
              <a:buChar char="•"/>
              <a:defRPr sz="1176">
                <a:latin typeface="Times New Roman"/>
                <a:ea typeface="Times New Roman"/>
                <a:cs typeface="Times New Roman"/>
                <a:sym typeface="Times New Roman"/>
              </a:defRPr>
            </a:pPr>
            <a:r>
              <a:t>It was the great size of the Chinese Empire which made the adoption of the policies of the Ming emperors possible. </a:t>
            </a:r>
          </a:p>
          <a:p>
            <a:pPr marL="117909" indent="-117909" defTabSz="224027">
              <a:spcBef>
                <a:spcPts val="500"/>
              </a:spcBef>
              <a:buSzPct val="100000"/>
              <a:buChar char="•"/>
              <a:defRPr sz="1176">
                <a:latin typeface="Times New Roman"/>
                <a:ea typeface="Times New Roman"/>
                <a:cs typeface="Times New Roman"/>
                <a:sym typeface="Times New Roman"/>
              </a:defRPr>
            </a:pPr>
            <a:r>
              <a:t>In a Chinese subcontinent made up of smaller independent states, like those of the Five Dynasties [907-960 C.E.] or the Ten Kingdoms, no government could have afforded to close itself off. International economic interdependence (as that between regions would have become) would have removed this option; and the need for diplomatic and military alliances, and revenue from foreign trade, would have made isolationism undesirable. </a:t>
            </a:r>
          </a:p>
          <a:p>
            <a:pPr marL="117909" indent="-117909" defTabSz="224027">
              <a:spcBef>
                <a:spcPts val="500"/>
              </a:spcBef>
              <a:buSzPct val="100000"/>
              <a:buChar char="•"/>
              <a:defRPr sz="1176">
                <a:latin typeface="Times New Roman"/>
                <a:ea typeface="Times New Roman"/>
                <a:cs typeface="Times New Roman"/>
                <a:sym typeface="Times New Roman"/>
              </a:defRPr>
            </a:pPr>
            <a:r>
              <a:t>With smaller states, there might also have been, as there was in north-western Europe in early modern times, a closer conscious identification of the governed with their countries and rulers.</a:t>
            </a:r>
          </a:p>
          <a:p>
            <a:pPr marL="117909" indent="-117909" defTabSz="224027">
              <a:spcBef>
                <a:spcPts val="500"/>
              </a:spcBef>
              <a:buSzPct val="100000"/>
              <a:buChar char="•"/>
              <a:defRPr sz="1176">
                <a:latin typeface="Times New Roman"/>
                <a:ea typeface="Times New Roman"/>
                <a:cs typeface="Times New Roman"/>
                <a:sym typeface="Times New Roman"/>
              </a:defRPr>
            </a:pPr>
            <a:r>
              <a:t>Why this peculiarly European joy in discovery? This pleasure in the new and better? This cultivation of invention—or what some have called “the invention of invention”? </a:t>
            </a:r>
          </a:p>
          <a:p>
            <a:pPr marL="117909" indent="-117909" defTabSz="224027">
              <a:spcBef>
                <a:spcPts val="500"/>
              </a:spcBef>
              <a:buSzPct val="100000"/>
              <a:buChar char="•"/>
              <a:defRPr sz="1176">
                <a:latin typeface="Times New Roman"/>
                <a:ea typeface="Times New Roman"/>
                <a:cs typeface="Times New Roman"/>
                <a:sym typeface="Times New Roman"/>
              </a:defRPr>
            </a:pPr>
            <a:r>
              <a:t>Different scholars have suggested a variety of reasons, typically related to religious values;</a:t>
            </a:r>
          </a:p>
          <a:p>
            <a:pPr marL="117909" indent="-117909" defTabSz="224027">
              <a:spcBef>
                <a:spcPts val="500"/>
              </a:spcBef>
              <a:buSzPct val="100000"/>
              <a:buChar char="•"/>
              <a:defRPr sz="1176">
                <a:latin typeface="Times New Roman"/>
                <a:ea typeface="Times New Roman"/>
                <a:cs typeface="Times New Roman"/>
                <a:sym typeface="Times New Roman"/>
              </a:defRPr>
            </a:pPr>
            <a:r>
              <a:t>The Judaeo-Christian respect for manual labor, summed up in a number of biblical injunctions. One example will suffice: when God warns Noah of the coming flood and tells him he will be saved, it is not God who saves him. “Build thee an ark of gopher wood,” says the Lord</a:t>
            </a:r>
          </a:p>
          <a:p>
            <a:pPr marL="117909" indent="-117909" defTabSz="224027">
              <a:spcBef>
                <a:spcPts val="500"/>
              </a:spcBef>
              <a:buSzPct val="100000"/>
              <a:buChar char="•"/>
              <a:defRPr sz="1176">
                <a:latin typeface="Times New Roman"/>
                <a:ea typeface="Times New Roman"/>
                <a:cs typeface="Times New Roman"/>
                <a:sym typeface="Times New Roman"/>
              </a:defRPr>
            </a:pPr>
            <a:r>
              <a:t>The Judaeo-Christian subordination of nature to man—a sharp departure from widespread animistic beliefs and practices that saw something of the divine in every tree and stream (hence the naiads and dryads). </a:t>
            </a:r>
          </a:p>
          <a:p>
            <a:pPr marL="117909" indent="-117909" defTabSz="224027">
              <a:spcBef>
                <a:spcPts val="500"/>
              </a:spcBef>
              <a:buSzPct val="100000"/>
              <a:buChar char="•"/>
              <a:defRPr sz="1176">
                <a:latin typeface="Times New Roman"/>
                <a:ea typeface="Times New Roman"/>
                <a:cs typeface="Times New Roman"/>
                <a:sym typeface="Times New Roman"/>
              </a:defRPr>
            </a:pPr>
            <a:r>
              <a:t>The Judaeo-Christian sense of linear time. Other societies thought of time as cyclical, returning to earlier stages and starting over again. </a:t>
            </a:r>
          </a:p>
          <a:p>
            <a:pPr marL="117909" indent="-117909" defTabSz="224027">
              <a:spcBef>
                <a:spcPts val="500"/>
              </a:spcBef>
              <a:buSzPct val="100000"/>
              <a:buChar char="•"/>
              <a:defRPr sz="1176">
                <a:latin typeface="Times New Roman"/>
                <a:ea typeface="Times New Roman"/>
                <a:cs typeface="Times New Roman"/>
                <a:sym typeface="Times New Roman"/>
              </a:defRPr>
            </a:pPr>
            <a:r>
              <a:t>In the last analysis, however, I would stress the role of the market:</a:t>
            </a:r>
          </a:p>
          <a:p>
            <a:pPr lvl="1" marL="304599" indent="-117909" defTabSz="224027">
              <a:spcBef>
                <a:spcPts val="500"/>
              </a:spcBef>
              <a:buSzPct val="100000"/>
              <a:buChar char="•"/>
              <a:defRPr sz="1176">
                <a:latin typeface="Times New Roman"/>
                <a:ea typeface="Times New Roman"/>
                <a:cs typeface="Times New Roman"/>
                <a:sym typeface="Times New Roman"/>
              </a:defRPr>
            </a:pPr>
            <a:r>
              <a:t>Enterprise was free in Europe</a:t>
            </a:r>
          </a:p>
          <a:p>
            <a:pPr lvl="1" marL="304599" indent="-117909" defTabSz="224027">
              <a:spcBef>
                <a:spcPts val="500"/>
              </a:spcBef>
              <a:buSzPct val="100000"/>
              <a:buChar char="•"/>
              <a:defRPr sz="1176">
                <a:latin typeface="Times New Roman"/>
                <a:ea typeface="Times New Roman"/>
                <a:cs typeface="Times New Roman"/>
                <a:sym typeface="Times New Roman"/>
              </a:defRPr>
            </a:pPr>
            <a:r>
              <a:t>Innovation worked and paid,</a:t>
            </a:r>
          </a:p>
          <a:p>
            <a:pPr lvl="1" marL="304599" indent="-117909" defTabSz="224027">
              <a:spcBef>
                <a:spcPts val="500"/>
              </a:spcBef>
              <a:buSzPct val="100000"/>
              <a:buChar char="•"/>
              <a:defRPr sz="1176">
                <a:latin typeface="Times New Roman"/>
                <a:ea typeface="Times New Roman"/>
                <a:cs typeface="Times New Roman"/>
                <a:sym typeface="Times New Roman"/>
              </a:defRPr>
            </a:pPr>
            <a:r>
              <a:t>Rulers and vested interests were narrowly constrained in what they could do to prevent or discourage innovation</a:t>
            </a:r>
          </a:p>
          <a:p>
            <a:pPr lvl="1" marL="304599" indent="-117909" defTabSz="224027">
              <a:spcBef>
                <a:spcPts val="500"/>
              </a:spcBef>
              <a:buSzPct val="100000"/>
              <a:buChar char="•"/>
              <a:defRPr sz="1176">
                <a:latin typeface="Times New Roman"/>
                <a:ea typeface="Times New Roman"/>
                <a:cs typeface="Times New Roman"/>
                <a:sym typeface="Times New Roman"/>
              </a:defRPr>
            </a:pPr>
            <a:r>
              <a:t>Success bred imitation and emulation</a:t>
            </a:r>
          </a:p>
        </p:txBody>
      </p:sp>
      <p:sp>
        <p:nvSpPr>
          <p:cNvPr id="597" name="9:55-10:1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9:55-10:10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The Stagecoach of Society"/>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97763">
              <a:defRPr sz="5200">
                <a:solidFill>
                  <a:srgbClr val="000080"/>
                </a:solidFill>
                <a:latin typeface="+mj-lt"/>
                <a:ea typeface="+mj-ea"/>
                <a:cs typeface="+mj-cs"/>
                <a:sym typeface="Helvetica"/>
              </a:defRPr>
            </a:lvl1pPr>
          </a:lstStyle>
          <a:p>
            <a:pPr/>
            <a:r>
              <a:t>The Stagecoach of Society</a:t>
            </a:r>
          </a:p>
        </p:txBody>
      </p:sp>
      <p:sp>
        <p:nvSpPr>
          <p:cNvPr id="94" name="Those who ride and this who pull:…"/>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42900">
              <a:spcBef>
                <a:spcPts val="900"/>
              </a:spcBef>
              <a:buSzTx/>
              <a:buNone/>
              <a:defRPr b="1" sz="1800">
                <a:latin typeface="+mj-lt"/>
                <a:ea typeface="+mj-ea"/>
                <a:cs typeface="+mj-cs"/>
                <a:sym typeface="Helvetica"/>
              </a:defRPr>
            </a:pPr>
            <a:r>
              <a:t>Those who ride and this who pull:</a:t>
            </a:r>
          </a:p>
          <a:p>
            <a:pPr marL="180472" indent="-180472" defTabSz="342900">
              <a:spcBef>
                <a:spcPts val="900"/>
              </a:spcBef>
              <a:buFontTx/>
              <a:defRPr sz="1800">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FontTx/>
              <a:defRPr sz="1800">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FontTx/>
              <a:defRPr sz="1800">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The Stagecoach of Society II"/>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74904">
              <a:defRPr sz="4900">
                <a:solidFill>
                  <a:srgbClr val="000080"/>
                </a:solidFill>
                <a:latin typeface="+mj-lt"/>
                <a:ea typeface="+mj-ea"/>
                <a:cs typeface="+mj-cs"/>
                <a:sym typeface="Helvetica"/>
              </a:defRPr>
            </a:lvl1pPr>
          </a:lstStyle>
          <a:p>
            <a:pPr/>
            <a:r>
              <a:t>The Stagecoach of Society II</a:t>
            </a:r>
          </a:p>
        </p:txBody>
      </p:sp>
      <p:sp>
        <p:nvSpPr>
          <p:cNvPr id="97" name="“Finer clay”:…"/>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70331">
              <a:spcBef>
                <a:spcPts val="900"/>
              </a:spcBef>
              <a:buSzTx/>
              <a:buNone/>
              <a:defRPr b="1" sz="1900">
                <a:latin typeface="+mj-lt"/>
                <a:ea typeface="+mj-ea"/>
                <a:cs typeface="+mj-cs"/>
                <a:sym typeface="Helvetica"/>
              </a:defRPr>
            </a:pPr>
            <a:r>
              <a:t>“Finer clay”:</a:t>
            </a:r>
          </a:p>
          <a:p>
            <a:pPr marL="194910" indent="-194910" defTabSz="370331">
              <a:spcBef>
                <a:spcPts val="900"/>
              </a:spcBef>
              <a:buFontTx/>
              <a:defRPr sz="1900">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FontTx/>
              <a:defRPr sz="1900">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FontTx/>
              <a:defRPr sz="1900">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he Stagecoach of Society III"/>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65759">
              <a:defRPr sz="4800">
                <a:solidFill>
                  <a:srgbClr val="000080"/>
                </a:solidFill>
                <a:latin typeface="+mj-lt"/>
                <a:ea typeface="+mj-ea"/>
                <a:cs typeface="+mj-cs"/>
                <a:sym typeface="Helvetica"/>
              </a:defRPr>
            </a:lvl1pPr>
          </a:lstStyle>
          <a:p>
            <a:pPr/>
            <a:r>
              <a:t>The Stagecoach of Society III</a:t>
            </a:r>
          </a:p>
        </p:txBody>
      </p:sp>
      <p:sp>
        <p:nvSpPr>
          <p:cNvPr id="100" name="Class war:…"/>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52042">
              <a:spcBef>
                <a:spcPts val="900"/>
              </a:spcBef>
              <a:buSzTx/>
              <a:buNone/>
              <a:defRPr b="1" sz="1800">
                <a:latin typeface="+mj-lt"/>
                <a:ea typeface="+mj-ea"/>
                <a:cs typeface="+mj-cs"/>
                <a:sym typeface="Helvetica"/>
              </a:defRPr>
            </a:pPr>
            <a:r>
              <a:t>Class war:</a:t>
            </a:r>
          </a:p>
          <a:p>
            <a:pPr marL="185286" indent="-185286" defTabSz="352042">
              <a:spcBef>
                <a:spcPts val="900"/>
              </a:spcBef>
              <a:buFontTx/>
              <a:defRPr sz="1800">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FontTx/>
              <a:defRPr sz="1800">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FontTx/>
              <a:defRPr sz="1800">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he Limit of Human Felicity"/>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88620">
              <a:defRPr sz="5100">
                <a:solidFill>
                  <a:srgbClr val="000080"/>
                </a:solidFill>
                <a:latin typeface="+mj-lt"/>
                <a:ea typeface="+mj-ea"/>
                <a:cs typeface="+mj-cs"/>
                <a:sym typeface="Helvetica"/>
              </a:defRPr>
            </a:lvl1pPr>
          </a:lstStyle>
          <a:p>
            <a:pPr/>
            <a:r>
              <a:t>The Limit of Human Felicity</a:t>
            </a:r>
          </a:p>
        </p:txBody>
      </p:sp>
      <p:sp>
        <p:nvSpPr>
          <p:cNvPr id="103" name="Technological marvels of 2000: great cities, Amazon drop-shipments, music…"/>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93191">
              <a:spcBef>
                <a:spcPts val="1000"/>
              </a:spcBef>
              <a:buSzTx/>
              <a:buNone/>
              <a:defRPr b="1" sz="2000">
                <a:latin typeface="+mj-lt"/>
                <a:ea typeface="+mj-ea"/>
                <a:cs typeface="+mj-cs"/>
                <a:sym typeface="Helvetica"/>
              </a:defRPr>
            </a:pPr>
            <a:r>
              <a:t>Technological marvels of 2000: great cities, Amazon drop-shipments, music</a:t>
            </a:r>
          </a:p>
          <a:p>
            <a:pPr marL="206942" indent="-206942" defTabSz="393191">
              <a:spcBef>
                <a:spcPts val="1000"/>
              </a:spcBef>
              <a:buFontTx/>
              <a:defRPr sz="2000">
                <a:latin typeface="Times New Roman"/>
                <a:ea typeface="Times New Roman"/>
                <a:cs typeface="Times New Roman"/>
                <a:sym typeface="Times New Roman"/>
              </a:defRPr>
            </a:pPr>
            <a:r>
              <a:t>Julian West expects Edith Leete to play the piano, but:</a:t>
            </a:r>
          </a:p>
          <a:p>
            <a:pPr marL="206942" indent="-206942" defTabSz="393191">
              <a:spcBef>
                <a:spcPts val="1000"/>
              </a:spcBef>
              <a:buFontTx/>
              <a:defRPr sz="2000">
                <a:latin typeface="Times New Roman"/>
                <a:ea typeface="Times New Roman"/>
                <a:cs typeface="Times New Roman"/>
                <a:sym typeface="Times New Roman"/>
              </a:defRPr>
            </a:pPr>
            <a:r>
              <a:t>‘“Nothing would delight me so much as to listen to you,” I said. </a:t>
            </a:r>
          </a:p>
          <a:p>
            <a:pPr marL="206942" indent="-206942" defTabSz="393191">
              <a:spcBef>
                <a:spcPts val="1000"/>
              </a:spcBef>
              <a:buFontTx/>
              <a:defRPr sz="2000">
                <a:latin typeface="Times New Roman"/>
                <a:ea typeface="Times New Roman"/>
                <a:cs typeface="Times New Roman"/>
                <a:sym typeface="Times New Roman"/>
              </a:defRPr>
            </a:pPr>
            <a:r>
              <a:t>‘“To me!” she exclaimed, laughing. “Did you think I was going to play or sing to you?” </a:t>
            </a:r>
          </a:p>
          <a:p>
            <a:pPr marL="206942" indent="-206942" defTabSz="393191">
              <a:spcBef>
                <a:spcPts val="1000"/>
              </a:spcBef>
              <a:buFontTx/>
              <a:defRPr sz="2000">
                <a:latin typeface="Times New Roman"/>
                <a:ea typeface="Times New Roman"/>
                <a:cs typeface="Times New Roman"/>
                <a:sym typeface="Times New Roman"/>
              </a:defRPr>
            </a:pPr>
            <a:r>
              <a:t>‘“I hoped so, certainly,” I replied. </a:t>
            </a:r>
          </a:p>
          <a:p>
            <a:pPr marL="206942" indent="-206942" defTabSz="393191">
              <a:spcBef>
                <a:spcPts val="1000"/>
              </a:spcBef>
              <a:buFontTx/>
              <a:defRPr sz="2000">
                <a:latin typeface="Times New Roman"/>
                <a:ea typeface="Times New Roman"/>
                <a:cs typeface="Times New Roman"/>
                <a:sym typeface="Times New Roman"/>
              </a:defRPr>
            </a:pPr>
            <a:r>
              <a:t>‘Seeing that I was a little abashed, she subdued her merriment and explained. “Of course, we all sing nowadays as a matter of course in the training of the voice, and some learn to play instruments for their private amusement; but the professional music is so much grander and more perfect than any performance of ours, and so easily com- manded when we wish to hear it, that we don’t think of calling our singing or playing music at all. All the really fine singers and players are in the musical service, and the rest of us hold our peace for the main part. But would you really like to hear some music?”…’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he Limit of Human Felicity II"/>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65759">
              <a:defRPr sz="4800">
                <a:solidFill>
                  <a:srgbClr val="000080"/>
                </a:solidFill>
                <a:latin typeface="+mj-lt"/>
                <a:ea typeface="+mj-ea"/>
                <a:cs typeface="+mj-cs"/>
                <a:sym typeface="Helvetica"/>
              </a:defRPr>
            </a:lvl1pPr>
          </a:lstStyle>
          <a:p>
            <a:pPr/>
            <a:r>
              <a:t>The Limit of Human Felicity II</a:t>
            </a:r>
          </a:p>
        </p:txBody>
      </p:sp>
      <p:sp>
        <p:nvSpPr>
          <p:cNvPr id="106" name="In the music room:…"/>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411479">
              <a:spcBef>
                <a:spcPts val="1000"/>
              </a:spcBef>
              <a:buSzTx/>
              <a:buNone/>
              <a:defRPr b="1" sz="2100">
                <a:latin typeface="+mj-lt"/>
                <a:ea typeface="+mj-ea"/>
                <a:cs typeface="+mj-cs"/>
                <a:sym typeface="Helvetica"/>
              </a:defRPr>
            </a:pPr>
            <a:r>
              <a:t>In the music room:</a:t>
            </a:r>
          </a:p>
          <a:p>
            <a:pPr marL="216568" indent="-216568" defTabSz="411479">
              <a:spcBef>
                <a:spcPts val="1000"/>
              </a:spcBef>
              <a:buFontTx/>
              <a:defRPr sz="2100">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FontTx/>
              <a:defRPr sz="2100">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FontTx/>
              <a:defRPr sz="2100">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The Limit of Human Felicity III"/>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356615">
              <a:defRPr sz="4600">
                <a:solidFill>
                  <a:srgbClr val="000080"/>
                </a:solidFill>
                <a:latin typeface="+mj-lt"/>
                <a:ea typeface="+mj-ea"/>
                <a:cs typeface="+mj-cs"/>
                <a:sym typeface="Helvetica"/>
              </a:defRPr>
            </a:lvl1pPr>
          </a:lstStyle>
          <a:p>
            <a:pPr/>
            <a:r>
              <a:t>The Limit of Human Felicity III</a:t>
            </a:r>
          </a:p>
        </p:txBody>
      </p:sp>
      <p:sp>
        <p:nvSpPr>
          <p:cNvPr id="109" name="Four live orchestras you can listen to on the speakerphone!…"/>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a:spcBef>
                <a:spcPts val="1200"/>
              </a:spcBef>
              <a:buSzTx/>
              <a:buNone/>
              <a:defRPr b="1" sz="2400">
                <a:latin typeface="+mj-lt"/>
                <a:ea typeface="+mj-ea"/>
                <a:cs typeface="+mj-cs"/>
                <a:sym typeface="Helvetica"/>
              </a:defRPr>
            </a:pPr>
            <a:r>
              <a:t>Four live orchestras you can listen to on the speakerphone!</a:t>
            </a:r>
          </a:p>
          <a:p>
            <a:pPr marL="240631" indent="-240631">
              <a:spcBef>
                <a:spcPts val="1200"/>
              </a:spcBef>
              <a:buFontTx/>
              <a:defRPr sz="2400">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Lecture 12:…"/>
          <p:cNvSpPr txBox="1"/>
          <p:nvPr>
            <p:ph type="title" idx="4294967295"/>
          </p:nvPr>
        </p:nvSpPr>
        <p:spPr>
          <a:xfrm>
            <a:off x="277663" y="-1"/>
            <a:ext cx="8572501" cy="2540001"/>
          </a:xfrm>
          <a:prstGeom prst="rect">
            <a:avLst/>
          </a:prstGeom>
        </p:spPr>
        <p:txBody>
          <a:bodyPr>
            <a:normAutofit fontScale="100000" lnSpcReduction="0"/>
          </a:bodyPr>
          <a:lstStyle/>
          <a:p>
            <a:pPr defTabSz="406908">
              <a:defRPr sz="5340"/>
            </a:pPr>
            <a:r>
              <a:t>Lecture 12:</a:t>
            </a:r>
          </a:p>
          <a:p>
            <a:pPr defTabSz="406908">
              <a:defRPr sz="5340"/>
            </a:pPr>
            <a:r>
              <a:t>3.4. Modern Economic Growth</a:t>
            </a:r>
          </a:p>
        </p:txBody>
      </p:sp>
      <p:sp>
        <p:nvSpPr>
          <p:cNvPr id="49"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402336">
              <a:spcBef>
                <a:spcPts val="1000"/>
              </a:spcBef>
              <a:buSzTx/>
              <a:buFontTx/>
              <a:buNone/>
              <a:defRPr b="1" sz="3168">
                <a:latin typeface="+mj-lt"/>
                <a:ea typeface="+mj-ea"/>
                <a:cs typeface="+mj-cs"/>
                <a:sym typeface="Helvetica"/>
              </a:defRPr>
            </a:pPr>
          </a:p>
          <a:p>
            <a:pPr marL="0" indent="0" algn="ctr" defTabSz="402336">
              <a:spcBef>
                <a:spcPts val="1000"/>
              </a:spcBef>
              <a:buSzTx/>
              <a:buFontTx/>
              <a:buNone/>
              <a:defRPr b="1" sz="3168">
                <a:latin typeface="+mj-lt"/>
                <a:ea typeface="+mj-ea"/>
                <a:cs typeface="+mj-cs"/>
                <a:sym typeface="Helvetica"/>
              </a:defRPr>
            </a:pPr>
            <a:r>
              <a:t>Brad DeLong</a:t>
            </a:r>
          </a:p>
          <a:p>
            <a:pPr marL="0" indent="0" algn="ctr" defTabSz="402336">
              <a:spcBef>
                <a:spcPts val="1000"/>
              </a:spcBef>
              <a:buSzTx/>
              <a:buFontTx/>
              <a:buNone/>
              <a:defRPr sz="2112">
                <a:latin typeface="+mj-lt"/>
                <a:ea typeface="+mj-ea"/>
                <a:cs typeface="+mj-cs"/>
                <a:sym typeface="Helvetica"/>
              </a:defRPr>
            </a:pPr>
            <a:r>
              <a:t>Department of Economics and Blum Center, U.C. Berkeley; and WCEG</a:t>
            </a:r>
          </a:p>
          <a:p>
            <a:pPr marL="0" indent="0" algn="ctr" defTabSz="402336">
              <a:spcBef>
                <a:spcPts val="1000"/>
              </a:spcBef>
              <a:buSzTx/>
              <a:buFontTx/>
              <a:buNone/>
              <a:defRPr sz="2112">
                <a:latin typeface="+mj-lt"/>
                <a:ea typeface="+mj-ea"/>
                <a:cs typeface="+mj-cs"/>
                <a:sym typeface="Helvetica"/>
              </a:defRPr>
            </a:pPr>
            <a:r>
              <a:t>last revised: 2020-03-02</a:t>
            </a:r>
          </a:p>
          <a:p>
            <a:pPr marL="0" indent="0" algn="ctr" defTabSz="402336">
              <a:spcBef>
                <a:spcPts val="1000"/>
              </a:spcBef>
              <a:buSzTx/>
              <a:buFontTx/>
              <a:buNone/>
              <a:defRPr sz="2112">
                <a:latin typeface="+mj-lt"/>
                <a:ea typeface="+mj-ea"/>
                <a:cs typeface="+mj-cs"/>
                <a:sym typeface="Helvetica"/>
              </a:defRPr>
            </a:pPr>
            <a:r>
              <a:t>for presentation: 2020-03-05</a:t>
            </a:r>
          </a:p>
          <a:p>
            <a:pPr marL="0" indent="0" algn="ctr" defTabSz="402336">
              <a:spcBef>
                <a:spcPts val="1000"/>
              </a:spcBef>
              <a:buSzTx/>
              <a:buFontTx/>
              <a:buNone/>
              <a:defRPr sz="2112">
                <a:latin typeface="+mj-lt"/>
                <a:ea typeface="+mj-ea"/>
                <a:cs typeface="+mj-cs"/>
                <a:sym typeface="Helvetica"/>
              </a:defRPr>
            </a:pPr>
          </a:p>
          <a:p>
            <a:pPr marL="0" indent="0" algn="ctr" defTabSz="402336">
              <a:spcBef>
                <a:spcPts val="1000"/>
              </a:spcBef>
              <a:buSzTx/>
              <a:buFontTx/>
              <a:buNone/>
              <a:defRPr sz="2112">
                <a:latin typeface="+mj-lt"/>
                <a:ea typeface="+mj-ea"/>
                <a:cs typeface="+mj-cs"/>
                <a:sym typeface="Helvetica"/>
              </a:defRPr>
            </a:pPr>
          </a:p>
          <a:p>
            <a:pPr marL="0" indent="0" algn="ctr" defTabSz="402336">
              <a:spcBef>
                <a:spcPts val="1000"/>
              </a:spcBef>
              <a:buSzTx/>
              <a:buFontTx/>
              <a:buNone/>
              <a:defRPr sz="1408">
                <a:latin typeface="+mj-lt"/>
                <a:ea typeface="+mj-ea"/>
                <a:cs typeface="+mj-cs"/>
                <a:sym typeface="Helvetica"/>
              </a:defRPr>
            </a:pPr>
            <a:r>
              <a:t>Original course by Melissa Dell (Harvard Econ 1342), revised by Brad DeLong</a:t>
            </a:r>
          </a:p>
          <a:p>
            <a:pPr marL="0" indent="0" algn="ctr" defTabSz="402336">
              <a:spcBef>
                <a:spcPts val="1000"/>
              </a:spcBef>
              <a:buSzTx/>
              <a:buFontTx/>
              <a:buNone/>
              <a:defRPr sz="1232">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https://github.com/braddelong/public-files/blob/master/econ-135-lecture-12.pptx</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Feminism"/>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a:defRPr sz="6000">
                <a:solidFill>
                  <a:srgbClr val="000080"/>
                </a:solidFill>
                <a:latin typeface="+mj-lt"/>
                <a:ea typeface="+mj-ea"/>
                <a:cs typeface="+mj-cs"/>
                <a:sym typeface="Helvetica"/>
              </a:defRPr>
            </a:lvl1pPr>
          </a:lstStyle>
          <a:p>
            <a:pPr/>
            <a:r>
              <a:t>Feminism</a:t>
            </a:r>
          </a:p>
        </p:txBody>
      </p:sp>
      <p:sp>
        <p:nvSpPr>
          <p:cNvPr id="112" name="The elimination of housework—and of the servant class:…"/>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452627">
              <a:spcBef>
                <a:spcPts val="1100"/>
              </a:spcBef>
              <a:buSzTx/>
              <a:buNone/>
              <a:defRPr b="1" sz="2300">
                <a:latin typeface="+mj-lt"/>
                <a:ea typeface="+mj-ea"/>
                <a:cs typeface="+mj-cs"/>
                <a:sym typeface="Helvetica"/>
              </a:defRPr>
            </a:pPr>
            <a:r>
              <a:t>The elimination of housework—and of the servant class:</a:t>
            </a:r>
          </a:p>
          <a:p>
            <a:pPr marL="238224" indent="-238224" defTabSz="452627">
              <a:spcBef>
                <a:spcPts val="1100"/>
              </a:spcBef>
              <a:buFontTx/>
              <a:defRPr sz="2300">
                <a:latin typeface="Times New Roman"/>
                <a:ea typeface="Times New Roman"/>
                <a:cs typeface="Times New Roman"/>
                <a:sym typeface="Times New Roman"/>
              </a:defRPr>
            </a:pPr>
            <a:r>
              <a:t>‘“Who does your house-work, then?” I asked. </a:t>
            </a:r>
          </a:p>
          <a:p>
            <a:pPr marL="238224" indent="-238224" defTabSz="452627">
              <a:spcBef>
                <a:spcPts val="1100"/>
              </a:spcBef>
              <a:buFontTx/>
              <a:defRPr sz="2300">
                <a:latin typeface="Times New Roman"/>
                <a:ea typeface="Times New Roman"/>
                <a:cs typeface="Times New Roman"/>
                <a:sym typeface="Times New Roman"/>
              </a:defRPr>
            </a:pPr>
            <a:r>
              <a:t>‘“There is none to do,” said Mrs. Leete.… “Our washing is all done at public laundries at exces- sively cheap rates, and our cooking at public kitchens. The making and repairing of all we wear are done outside in public shops. Elec- tricity,* of course, takes the place of all fires and lighting. We choose houses no larger than we need, and furnish them so as to involve the minimum of trouble to keep them in order. We have no use for domestic servants….</a:t>
            </a:r>
          </a:p>
          <a:p>
            <a:pPr marL="238224" indent="-238224" defTabSz="452627">
              <a:spcBef>
                <a:spcPts val="1100"/>
              </a:spcBef>
              <a:buFontTx/>
              <a:defRPr sz="2300">
                <a:latin typeface="Times New Roman"/>
                <a:ea typeface="Times New Roman"/>
                <a:cs typeface="Times New Roman"/>
                <a:sym typeface="Times New Roman"/>
              </a:defRPr>
            </a:pPr>
            <a:r>
              <a:t>‘“What a paradise for womankind the world must be now!” I exclaimed. “In my day, even wealth and unlimited servants did not enfranchise their possessors from household cares, while the women of the merely well-to-do and poorer classes lived and died martyrs to them…”’</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2. The View from 3000: Themes &amp; Big Ideas"/>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288036">
              <a:defRPr sz="3700">
                <a:latin typeface="+mj-lt"/>
                <a:ea typeface="+mj-ea"/>
                <a:cs typeface="+mj-cs"/>
                <a:sym typeface="Helvetica"/>
              </a:defRPr>
            </a:lvl1pPr>
          </a:lstStyle>
          <a:p>
            <a:pPr/>
            <a:r>
              <a:t>The View from 3000: Themes &amp; Big Ideas</a:t>
            </a:r>
          </a:p>
        </p:txBody>
      </p:sp>
      <p:sp>
        <p:nvSpPr>
          <p:cNvPr id="115"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79474">
              <a:spcBef>
                <a:spcPts val="900"/>
              </a:spcBef>
              <a:buSzTx/>
              <a:buNone/>
              <a:defRPr b="1" sz="1900">
                <a:latin typeface="+mj-lt"/>
                <a:ea typeface="+mj-ea"/>
                <a:cs typeface="+mj-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since 1870, spring…</a:t>
            </a:r>
          </a:p>
          <a:p>
            <a:pPr marL="199724" indent="-199724" defTabSz="379474">
              <a:spcBef>
                <a:spcPts val="900"/>
              </a:spcBef>
              <a:buFontTx/>
              <a:defRPr sz="1900">
                <a:latin typeface="Times New Roman"/>
                <a:ea typeface="Times New Roman"/>
                <a:cs typeface="Times New Roman"/>
                <a:sym typeface="Times New Roman"/>
              </a:defRPr>
            </a:pPr>
            <a:r>
              <a:t>Post-1870 history has been economic…</a:t>
            </a:r>
          </a:p>
          <a:p>
            <a:pPr marL="199724" indent="-199724" defTabSz="379474">
              <a:spcBef>
                <a:spcPts val="900"/>
              </a:spcBef>
              <a:buFontTx/>
              <a:defRPr sz="1900">
                <a:latin typeface="Times New Roman"/>
                <a:ea typeface="Times New Roman"/>
                <a:cs typeface="Times New Roman"/>
                <a:sym typeface="Times New Roman"/>
              </a:defRPr>
            </a:pPr>
            <a:r>
              <a:t>Explosion of wealth…</a:t>
            </a:r>
          </a:p>
          <a:p>
            <a:pPr marL="199724" indent="-199724" defTabSz="379474">
              <a:spcBef>
                <a:spcPts val="900"/>
              </a:spcBef>
              <a:buFontTx/>
              <a:defRPr sz="1900">
                <a:latin typeface="Times New Roman"/>
                <a:ea typeface="Times New Roman"/>
                <a:cs typeface="Times New Roman"/>
                <a:sym typeface="Times New Roman"/>
              </a:defRPr>
            </a:pPr>
            <a:r>
              <a:t>Cornucopia of technology…</a:t>
            </a:r>
          </a:p>
          <a:p>
            <a:pPr marL="199724" indent="-199724" defTabSz="379474">
              <a:spcBef>
                <a:spcPts val="900"/>
              </a:spcBef>
              <a:buFontTx/>
              <a:defRPr sz="1900">
                <a:latin typeface="Times New Roman"/>
                <a:ea typeface="Times New Roman"/>
                <a:cs typeface="Times New Roman"/>
                <a:sym typeface="Times New Roman"/>
              </a:defRPr>
            </a:pPr>
            <a:r>
              <a:t>Demographic transition…</a:t>
            </a:r>
          </a:p>
          <a:p>
            <a:pPr marL="199724" indent="-199724" defTabSz="379474">
              <a:spcBef>
                <a:spcPts val="900"/>
              </a:spcBef>
              <a:buFontTx/>
              <a:defRPr sz="1900">
                <a:latin typeface="Times New Roman"/>
                <a:ea typeface="Times New Roman"/>
                <a:cs typeface="Times New Roman"/>
                <a:sym typeface="Times New Roman"/>
              </a:defRPr>
            </a:pPr>
            <a:r>
              <a:t>Feminist revolution…</a:t>
            </a:r>
          </a:p>
          <a:p>
            <a:pPr marL="199724" indent="-199724" defTabSz="379474">
              <a:spcBef>
                <a:spcPts val="900"/>
              </a:spcBef>
              <a:buFontTx/>
              <a:defRPr sz="1900">
                <a:latin typeface="Times New Roman"/>
                <a:ea typeface="Times New Roman"/>
                <a:cs typeface="Times New Roman"/>
                <a:sym typeface="Times New Roman"/>
              </a:defRPr>
            </a:pPr>
            <a:r>
              <a:t>Empowered tyrannies…</a:t>
            </a:r>
          </a:p>
          <a:p>
            <a:pPr marL="199724" indent="-199724" defTabSz="379474">
              <a:spcBef>
                <a:spcPts val="900"/>
              </a:spcBef>
              <a:buFontTx/>
              <a:defRPr sz="1900">
                <a:latin typeface="Times New Roman"/>
                <a:ea typeface="Times New Roman"/>
                <a:cs typeface="Times New Roman"/>
                <a:sym typeface="Times New Roman"/>
              </a:defRPr>
            </a:pPr>
            <a:r>
              <a:t>Wealth gulfs…</a:t>
            </a:r>
          </a:p>
          <a:p>
            <a:pPr marL="199724" indent="-199724" defTabSz="379474">
              <a:spcBef>
                <a:spcPts val="900"/>
              </a:spcBef>
              <a:buFontTx/>
              <a:defRPr sz="1900">
                <a:latin typeface="Times New Roman"/>
                <a:ea typeface="Times New Roman"/>
                <a:cs typeface="Times New Roman"/>
                <a:sym typeface="Times New Roman"/>
              </a:defRPr>
            </a:pPr>
            <a:r>
              <a:t>Inclusion and hierarchy attenuation…</a:t>
            </a:r>
          </a:p>
          <a:p>
            <a:pPr marL="199724" indent="-199724" defTabSz="379474">
              <a:spcBef>
                <a:spcPts val="900"/>
              </a:spcBef>
              <a:buFontTx/>
              <a:defRPr sz="1900">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Modern Economic Growth"/>
          <p:cNvSpPr txBox="1"/>
          <p:nvPr>
            <p:ph type="title" idx="4294967295"/>
          </p:nvPr>
        </p:nvSpPr>
        <p:spPr>
          <a:xfrm>
            <a:off x="457200" y="0"/>
            <a:ext cx="8229600" cy="1270000"/>
          </a:xfrm>
          <a:prstGeom prst="rect">
            <a:avLst/>
          </a:prstGeom>
        </p:spPr>
        <p:txBody>
          <a:bodyPr>
            <a:normAutofit fontScale="100000" lnSpcReduction="0"/>
          </a:bodyPr>
          <a:lstStyle>
            <a:lvl1pPr defTabSz="333756">
              <a:defRPr sz="5840"/>
            </a:lvl1pPr>
          </a:lstStyle>
          <a:p>
            <a:pPr/>
            <a:r>
              <a:t>Modern Economic Growth</a:t>
            </a:r>
          </a:p>
        </p:txBody>
      </p:sp>
      <p:sp>
        <p:nvSpPr>
          <p:cNvPr id="118" name="Modern Economic Growth &lt;https://www.icloud.com/keynote/0cAkr6Xg2irxSX4uEtqSShI-Q&gt;…"/>
          <p:cNvSpPr txBox="1"/>
          <p:nvPr>
            <p:ph type="body" idx="4294967295"/>
          </p:nvPr>
        </p:nvSpPr>
        <p:spPr>
          <a:xfrm>
            <a:off x="457200" y="1270000"/>
            <a:ext cx="8229601" cy="5366693"/>
          </a:xfrm>
          <a:prstGeom prst="rect">
            <a:avLst/>
          </a:prstGeom>
        </p:spPr>
        <p:txBody>
          <a:bodyPr>
            <a:normAutofit fontScale="100000" lnSpcReduction="0"/>
          </a:bodyPr>
          <a:lstStyle/>
          <a:p>
            <a:pPr marL="196738" indent="-196738" defTabSz="310895">
              <a:spcBef>
                <a:spcPts val="800"/>
              </a:spcBef>
              <a:defRPr sz="1360"/>
            </a:pPr>
            <a:r>
              <a:t>Modern Economic Growth &lt;</a:t>
            </a:r>
            <a:r>
              <a:rPr u="sng">
                <a:solidFill>
                  <a:srgbClr val="0000FF"/>
                </a:solidFill>
                <a:uFill>
                  <a:solidFill>
                    <a:srgbClr val="0000FF"/>
                  </a:solidFill>
                </a:uFill>
                <a:hlinkClick r:id="rId2" invalidUrl="" action="" tgtFrame="" tooltip="" history="1" highlightClick="0" endSnd="0"/>
              </a:rPr>
              <a:t>https://www.icloud.com/keynote/0cAkr6Xg2irxSX4uEtqSShI-Q</a:t>
            </a:r>
            <a:r>
              <a:t>&gt;</a:t>
            </a:r>
          </a:p>
          <a:p>
            <a:pPr marL="196738" indent="-196738" defTabSz="310895">
              <a:spcBef>
                <a:spcPts val="800"/>
              </a:spcBef>
              <a:defRPr sz="1360"/>
            </a:pPr>
            <a:r>
              <a:t>Modern Economic Growth: Eagle’s-Eye View &lt;</a:t>
            </a:r>
            <a:r>
              <a:rPr u="sng">
                <a:solidFill>
                  <a:srgbClr val="0000FF"/>
                </a:solidFill>
                <a:uFill>
                  <a:solidFill>
                    <a:srgbClr val="0000FF"/>
                  </a:solidFill>
                </a:uFill>
                <a:hlinkClick r:id="rId3" invalidUrl="" action="" tgtFrame="" tooltip="" history="1" highlightClick="0" endSnd="0"/>
              </a:rPr>
              <a:t>https://www.icloud.com/keynote/0uV-761YfOFH171v7LfWSaraA</a:t>
            </a:r>
            <a:r>
              <a:t>&gt;</a:t>
            </a:r>
          </a:p>
          <a:p>
            <a:pPr marL="196738" indent="-196738" defTabSz="310895">
              <a:spcBef>
                <a:spcPts val="800"/>
              </a:spcBef>
              <a:defRPr sz="1360"/>
            </a:pPr>
            <a:r>
              <a:t>Future Duration of Modern Economic Growth &lt;</a:t>
            </a:r>
            <a:r>
              <a:rPr u="sng">
                <a:solidFill>
                  <a:srgbClr val="0000FF"/>
                </a:solidFill>
                <a:uFill>
                  <a:solidFill>
                    <a:srgbClr val="0000FF"/>
                  </a:solidFill>
                </a:uFill>
                <a:hlinkClick r:id="rId4" invalidUrl="" action="" tgtFrame="" tooltip="" history="1" highlightClick="0" endSnd="0"/>
              </a:rPr>
              <a:t>https://www.icloud.com/keynote/0-YJu0G3OfHNBAdgdO7ACJ-rw</a:t>
            </a:r>
            <a:r>
              <a:t>&gt;</a:t>
            </a:r>
          </a:p>
          <a:p>
            <a:pPr marL="196738" indent="-196738" defTabSz="310895">
              <a:spcBef>
                <a:spcPts val="800"/>
              </a:spcBef>
              <a:defRPr sz="1360"/>
            </a:pPr>
            <a:r>
              <a:t>Readings: Modern Economic Growth &lt;</a:t>
            </a:r>
            <a:r>
              <a:rPr u="sng">
                <a:solidFill>
                  <a:srgbClr val="0000FF"/>
                </a:solidFill>
                <a:uFill>
                  <a:solidFill>
                    <a:srgbClr val="0000FF"/>
                  </a:solidFill>
                </a:uFill>
                <a:hlinkClick r:id="rId5" invalidUrl="" action="" tgtFrame="" tooltip="" history="1" highlightClick="0" endSnd="0"/>
              </a:rPr>
              <a:t>https://www.icloud.com/keynote/0-eFajZd43DYDqAqDnBfRqeLA</a:t>
            </a:r>
            <a:r>
              <a:t>&gt;</a:t>
            </a:r>
          </a:p>
          <a:p>
            <a:pPr lvl="1" marL="507634" indent="-196738" defTabSz="310895">
              <a:spcBef>
                <a:spcPts val="800"/>
              </a:spcBef>
              <a:buChar char="•"/>
              <a:defRPr sz="1360"/>
            </a:pPr>
            <a:r>
              <a:t>Article: Nordhaus: History of Lighting &lt;</a:t>
            </a:r>
            <a:r>
              <a:rPr u="sng">
                <a:solidFill>
                  <a:srgbClr val="0000FF"/>
                </a:solidFill>
                <a:uFill>
                  <a:solidFill>
                    <a:srgbClr val="0000FF"/>
                  </a:solidFill>
                </a:uFill>
                <a:hlinkClick r:id="rId6" invalidUrl="" action="" tgtFrame="" tooltip="" history="1" highlightClick="0" endSnd="0"/>
              </a:rPr>
              <a:t>https://www.icloud.com/keynote/0dc5gmnPPBwdqXx-Ql3i-hEaQ</a:t>
            </a:r>
            <a:r>
              <a:t>&gt;</a:t>
            </a:r>
          </a:p>
          <a:p>
            <a:pPr lvl="1" marL="507634" indent="-196738" defTabSz="310895">
              <a:spcBef>
                <a:spcPts val="800"/>
              </a:spcBef>
              <a:buChar char="•"/>
              <a:defRPr sz="1360"/>
            </a:pPr>
            <a:r>
              <a:t>Article: Donaldson: Railways of the Raj &lt;</a:t>
            </a:r>
            <a:r>
              <a:rPr u="sng">
                <a:solidFill>
                  <a:srgbClr val="0000FF"/>
                </a:solidFill>
                <a:uFill>
                  <a:solidFill>
                    <a:srgbClr val="0000FF"/>
                  </a:solidFill>
                </a:uFill>
                <a:hlinkClick r:id="rId7" invalidUrl="" action="" tgtFrame="" tooltip="" history="1" highlightClick="0" endSnd="0"/>
              </a:rPr>
              <a:t>https://www.icloud.com/keynote/0qBZ2I5FNs-WmpuCh_lZHOurw</a:t>
            </a:r>
            <a:r>
              <a:t>&gt;</a:t>
            </a:r>
          </a:p>
          <a:p>
            <a:pPr lvl="1" marL="507634" indent="-196738" defTabSz="310895">
              <a:spcBef>
                <a:spcPts val="800"/>
              </a:spcBef>
              <a:buChar char="•"/>
              <a:defRPr sz="1360"/>
            </a:pPr>
            <a:r>
              <a:t>Article: Thompson: Liberty Shipbuilders &lt;</a:t>
            </a:r>
            <a:r>
              <a:rPr u="sng">
                <a:solidFill>
                  <a:srgbClr val="0000FF"/>
                </a:solidFill>
                <a:uFill>
                  <a:solidFill>
                    <a:srgbClr val="0000FF"/>
                  </a:solidFill>
                </a:uFill>
                <a:hlinkClick r:id="rId8" invalidUrl="" action="" tgtFrame="" tooltip="" history="1" highlightClick="0" endSnd="0"/>
              </a:rPr>
              <a:t>https://www.icloud.com/keynote/0bwURhbpD_r3yp9L2Y4CNLW2A</a:t>
            </a:r>
            <a:r>
              <a:t>&gt;</a:t>
            </a:r>
          </a:p>
          <a:p>
            <a:pPr lvl="1" marL="507634" indent="-196738" defTabSz="310895">
              <a:spcBef>
                <a:spcPts val="800"/>
              </a:spcBef>
              <a:buChar char="•"/>
              <a:defRPr sz="1360"/>
            </a:pPr>
            <a:r>
              <a:t>Article: Crafts: The Solow Productivity Paradox in Historical Perspective </a:t>
            </a:r>
            <a:r>
              <a:rPr u="sng">
                <a:solidFill>
                  <a:srgbClr val="0000FF"/>
                </a:solidFill>
                <a:uFill>
                  <a:solidFill>
                    <a:srgbClr val="0000FF"/>
                  </a:solidFill>
                </a:uFill>
                <a:hlinkClick r:id="rId9" invalidUrl="" action="" tgtFrame="" tooltip="" history="1" highlightClick="0" endSnd="0"/>
              </a:rPr>
              <a:t>https://www.icloud.com/keynote/0tR_-udvdJau_fkmiItCzxmCQ</a:t>
            </a:r>
            <a:r>
              <a:t> </a:t>
            </a:r>
          </a:p>
          <a:p>
            <a:pPr lvl="1" marL="507634" indent="-196738" defTabSz="310895">
              <a:spcBef>
                <a:spcPts val="800"/>
              </a:spcBef>
              <a:buChar char="•"/>
              <a:defRPr sz="1360"/>
            </a:pPr>
            <a:r>
              <a:t>Article: Nathan Nunn (2008): The Long-Term Effects of Africa’s Slave Trades </a:t>
            </a:r>
            <a:r>
              <a:rPr u="sng">
                <a:solidFill>
                  <a:srgbClr val="0000FF"/>
                </a:solidFill>
                <a:uFill>
                  <a:solidFill>
                    <a:srgbClr val="0000FF"/>
                  </a:solidFill>
                </a:uFill>
                <a:hlinkClick r:id="rId10" invalidUrl="" action="" tgtFrame="" tooltip="" history="1" highlightClick="0" endSnd="0"/>
              </a:rPr>
              <a:t>https://www.icloud.com/keynote/06pkCtAWbjBWAijow41dM1XAQ</a:t>
            </a:r>
          </a:p>
          <a:p>
            <a:pPr marL="196738" indent="-196738" defTabSz="310895">
              <a:spcBef>
                <a:spcPts val="800"/>
              </a:spcBef>
              <a:defRPr sz="1360"/>
            </a:pPr>
            <a:r>
              <a:t>African Retardation &lt;</a:t>
            </a:r>
            <a:r>
              <a:rPr u="sng">
                <a:solidFill>
                  <a:srgbClr val="0000FF"/>
                </a:solidFill>
                <a:uFill>
                  <a:solidFill>
                    <a:srgbClr val="0000FF"/>
                  </a:solidFill>
                </a:uFill>
                <a:hlinkClick r:id="rId11" invalidUrl="" action="" tgtFrame="" tooltip="" history="1" highlightClick="0" endSnd="0"/>
              </a:rPr>
              <a:t>https://www.icloud.com/keynote/0O8TxLOzM1gvGwSZYkWBV97rw</a:t>
            </a:r>
            <a:r>
              <a:t>&gt;</a:t>
            </a:r>
          </a:p>
          <a:p>
            <a:pPr lvl="1" marL="507634" indent="-196738" defTabSz="310895">
              <a:spcBef>
                <a:spcPts val="800"/>
              </a:spcBef>
              <a:buChar char="•"/>
              <a:defRPr sz="1360"/>
            </a:pPr>
            <a:r>
              <a:t>Article: Nathan Nunn (2008): The Long-Term Effects of Africa’s Slave Trades </a:t>
            </a:r>
            <a:r>
              <a:rPr u="sng">
                <a:solidFill>
                  <a:srgbClr val="0000FF"/>
                </a:solidFill>
                <a:uFill>
                  <a:solidFill>
                    <a:srgbClr val="0000FF"/>
                  </a:solidFill>
                </a:uFill>
                <a:hlinkClick r:id="rId10" invalidUrl="" action="" tgtFrame="" tooltip="" history="1" highlightClick="0" endSnd="0"/>
              </a:rPr>
              <a:t>https://www.icloud.com/keynote/06pkCtAWbjBWAijow41dM1XAQ</a:t>
            </a:r>
            <a:r>
              <a:t> </a:t>
            </a:r>
            <a:r>
              <a:rPr u="sng">
                <a:solidFill>
                  <a:srgbClr val="0000FF"/>
                </a:solidFill>
                <a:uFill>
                  <a:solidFill>
                    <a:srgbClr val="0000FF"/>
                  </a:solidFill>
                </a:uFill>
                <a:hlinkClick r:id="rId10" invalidUrl="" action="" tgtFrame="" tooltip="" history="1" highlightClick="0" endSnd="0"/>
              </a:rPr>
              <a:t>https://www.icloud.com/keynote/06pkCtAWbjBWAijow41dM1XAQ</a:t>
            </a:r>
          </a:p>
          <a:p>
            <a:pPr marL="196738" indent="-196738" defTabSz="310895">
              <a:spcBef>
                <a:spcPts val="800"/>
              </a:spcBef>
              <a:defRPr sz="1360"/>
            </a:pPr>
            <a:r>
              <a:t>Modern Economic Growth Memo Question &lt;</a:t>
            </a:r>
            <a:r>
              <a:rPr u="sng">
                <a:solidFill>
                  <a:srgbClr val="0000FF"/>
                </a:solidFill>
                <a:uFill>
                  <a:solidFill>
                    <a:srgbClr val="0000FF"/>
                  </a:solidFill>
                </a:uFill>
                <a:hlinkClick r:id="rId12" invalidUrl="" action="" tgtFrame="" tooltip="" history="1" highlightClick="0" endSnd="0"/>
              </a:rPr>
              <a:t>https://www.icloud.com/keynote/0ElT1DF6p0hpO991Wx0CTDJAQ</a:t>
            </a:r>
            <a:r>
              <a:t>&gt;</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The Eagle’s-Eye View"/>
          <p:cNvSpPr txBox="1"/>
          <p:nvPr>
            <p:ph type="title" idx="4294967295"/>
          </p:nvPr>
        </p:nvSpPr>
        <p:spPr>
          <a:xfrm>
            <a:off x="457200" y="0"/>
            <a:ext cx="8229600" cy="1270000"/>
          </a:xfrm>
          <a:prstGeom prst="rect">
            <a:avLst/>
          </a:prstGeom>
        </p:spPr>
        <p:txBody>
          <a:bodyPr>
            <a:normAutofit fontScale="100000" lnSpcReduction="0"/>
          </a:bodyPr>
          <a:lstStyle>
            <a:lvl1pPr defTabSz="425195">
              <a:defRPr sz="7440"/>
            </a:lvl1pPr>
          </a:lstStyle>
          <a:p>
            <a:pPr/>
            <a:r>
              <a:t>The Eagle’s-Eye View</a:t>
            </a:r>
          </a:p>
        </p:txBody>
      </p:sp>
      <p:sp>
        <p:nvSpPr>
          <p:cNvPr id="121" name="Three accelerations:…"/>
          <p:cNvSpPr txBox="1"/>
          <p:nvPr>
            <p:ph type="body" idx="4294967295"/>
          </p:nvPr>
        </p:nvSpPr>
        <p:spPr>
          <a:xfrm>
            <a:off x="457200" y="1270000"/>
            <a:ext cx="8229601" cy="5366693"/>
          </a:xfrm>
          <a:prstGeom prst="rect">
            <a:avLst/>
          </a:prstGeom>
        </p:spPr>
        <p:txBody>
          <a:bodyPr>
            <a:normAutofit fontScale="100000" lnSpcReduction="0"/>
          </a:bodyPr>
          <a:lstStyle/>
          <a:p>
            <a:pPr marL="283535" indent="-283535" defTabSz="448055">
              <a:spcBef>
                <a:spcPts val="1100"/>
              </a:spcBef>
              <a:defRPr sz="2646"/>
            </a:pPr>
            <a:r>
              <a:t>Three accelerations:</a:t>
            </a:r>
          </a:p>
          <a:p>
            <a:pPr lvl="1" marL="731591" indent="-283535" defTabSz="448055">
              <a:spcBef>
                <a:spcPts val="1100"/>
              </a:spcBef>
              <a:buChar char="•"/>
              <a:defRPr sz="2646"/>
            </a:pPr>
            <a:r>
              <a:t>6.5-fold with the Commercial Revolution</a:t>
            </a:r>
          </a:p>
          <a:p>
            <a:pPr lvl="1" marL="731591" indent="-283535" defTabSz="448055">
              <a:spcBef>
                <a:spcPts val="1100"/>
              </a:spcBef>
              <a:buChar char="•"/>
              <a:defRPr sz="2646"/>
            </a:pPr>
            <a:r>
              <a:t>3.5-fold with the Industrial Revolution</a:t>
            </a:r>
          </a:p>
          <a:p>
            <a:pPr lvl="1" marL="731591" indent="-283535" defTabSz="448055">
              <a:spcBef>
                <a:spcPts val="1100"/>
              </a:spcBef>
              <a:buChar char="•"/>
              <a:defRPr sz="2646"/>
            </a:pPr>
            <a:r>
              <a:t>4.5-fold with the coming of Modern Economic Growth</a:t>
            </a:r>
          </a:p>
          <a:p>
            <a:pPr marL="283535" indent="-283535" defTabSz="448055">
              <a:spcBef>
                <a:spcPts val="1100"/>
              </a:spcBef>
              <a:defRPr sz="2646"/>
            </a:pPr>
            <a:r>
              <a:t>Back when I got into this business in the 1980s Paul Romer was making what seemed to us to be powerful arguments that there was about to be a fourth acceleration</a:t>
            </a:r>
          </a:p>
          <a:p>
            <a:pPr lvl="1" marL="731591" indent="-283535" defTabSz="448055">
              <a:spcBef>
                <a:spcPts val="1100"/>
              </a:spcBef>
              <a:buChar char="•"/>
              <a:defRPr sz="2646"/>
            </a:pPr>
            <a:r>
              <a:t>Did not happen (yet)</a:t>
            </a:r>
          </a:p>
          <a:p>
            <a:pPr lvl="1" marL="731591" indent="-283535" defTabSz="448055">
              <a:spcBef>
                <a:spcPts val="1100"/>
              </a:spcBef>
              <a:buChar char="•"/>
              <a:defRPr sz="2646"/>
            </a:pPr>
            <a:r>
              <a:t>Everything logisticizes…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MEG: Origin, Pace, Spread, Duration(?)"/>
          <p:cNvSpPr txBox="1"/>
          <p:nvPr>
            <p:ph type="title" idx="4294967295"/>
          </p:nvPr>
        </p:nvSpPr>
        <p:spPr>
          <a:xfrm>
            <a:off x="457200" y="0"/>
            <a:ext cx="8229600" cy="1270000"/>
          </a:xfrm>
          <a:prstGeom prst="rect">
            <a:avLst/>
          </a:prstGeom>
        </p:spPr>
        <p:txBody>
          <a:bodyPr>
            <a:normAutofit fontScale="100000" lnSpcReduction="0"/>
          </a:bodyPr>
          <a:lstStyle>
            <a:lvl1pPr defTabSz="224027">
              <a:defRPr sz="3920"/>
            </a:lvl1pPr>
          </a:lstStyle>
          <a:p>
            <a:pPr/>
            <a:r>
              <a:t>MEG: Origin, Pace, Spread, Duration(?)</a:t>
            </a:r>
          </a:p>
        </p:txBody>
      </p:sp>
      <p:sp>
        <p:nvSpPr>
          <p:cNvPr id="124" name="Origin:…"/>
          <p:cNvSpPr txBox="1"/>
          <p:nvPr>
            <p:ph type="body" idx="4294967295"/>
          </p:nvPr>
        </p:nvSpPr>
        <p:spPr>
          <a:xfrm>
            <a:off x="457200" y="1270000"/>
            <a:ext cx="8229601" cy="5366693"/>
          </a:xfrm>
          <a:prstGeom prst="rect">
            <a:avLst/>
          </a:prstGeom>
        </p:spPr>
        <p:txBody>
          <a:bodyPr>
            <a:normAutofit fontScale="100000" lnSpcReduction="0"/>
          </a:bodyPr>
          <a:lstStyle/>
          <a:p>
            <a:pPr marL="289321" indent="-289321">
              <a:spcBef>
                <a:spcPts val="1200"/>
              </a:spcBef>
              <a:defRPr sz="2000"/>
            </a:pPr>
            <a:r>
              <a:t>Origin: </a:t>
            </a:r>
          </a:p>
          <a:p>
            <a:pPr lvl="1" marL="746521" indent="-289321">
              <a:spcBef>
                <a:spcPts val="1200"/>
              </a:spcBef>
              <a:buChar char="•"/>
              <a:defRPr sz="2000"/>
            </a:pPr>
            <a:r>
              <a:t>We have market economies in Eurasia, at least, from 500 BC. </a:t>
            </a:r>
          </a:p>
          <a:p>
            <a:pPr lvl="1" marL="746521" indent="-289321">
              <a:spcBef>
                <a:spcPts val="1200"/>
              </a:spcBef>
              <a:buChar char="•"/>
              <a:defRPr sz="2000"/>
            </a:pPr>
            <a:r>
              <a:t>We have governments smart enough—or constrained enough—not to kill the goose that lays the golden eggs, at least not quickly. </a:t>
            </a:r>
          </a:p>
          <a:p>
            <a:pPr lvl="1" marL="746521" indent="-289321">
              <a:spcBef>
                <a:spcPts val="1200"/>
              </a:spcBef>
              <a:buChar char="•"/>
              <a:defRPr sz="2000"/>
            </a:pPr>
            <a:r>
              <a:t>Yet post-1770 and much more so post-1870 we have something truly wild—but also oddly concentrated</a:t>
            </a:r>
          </a:p>
          <a:p>
            <a:pPr marL="289321" indent="-289321">
              <a:spcBef>
                <a:spcPts val="1200"/>
              </a:spcBef>
              <a:defRPr sz="2000"/>
            </a:pPr>
            <a:r>
              <a:t>Pace: </a:t>
            </a:r>
          </a:p>
          <a:p>
            <a:pPr lvl="1" marL="746521" indent="-289321">
              <a:spcBef>
                <a:spcPts val="1200"/>
              </a:spcBef>
              <a:buChar char="•"/>
              <a:defRPr sz="2000"/>
            </a:pPr>
            <a:r>
              <a:t>How fast has it been, really? </a:t>
            </a:r>
          </a:p>
          <a:p>
            <a:pPr lvl="1" marL="746521" indent="-289321">
              <a:spcBef>
                <a:spcPts val="1200"/>
              </a:spcBef>
              <a:buChar char="•"/>
              <a:defRPr sz="2000"/>
            </a:pPr>
            <a:r>
              <a:t>Do quantitative indices of output per capita calculated over extended periods of time have any meaning? </a:t>
            </a:r>
          </a:p>
          <a:p>
            <a:pPr lvl="1" marL="746521" indent="-289321">
              <a:spcBef>
                <a:spcPts val="1200"/>
              </a:spcBef>
              <a:buChar char="•"/>
              <a:defRPr sz="2000"/>
            </a:pPr>
            <a:r>
              <a:t>How many “singularities” or near-“singularities”?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MEG: The Question of Spread…"/>
          <p:cNvSpPr txBox="1"/>
          <p:nvPr>
            <p:ph type="title" idx="4294967295"/>
          </p:nvPr>
        </p:nvSpPr>
        <p:spPr>
          <a:xfrm>
            <a:off x="457200" y="0"/>
            <a:ext cx="8229600" cy="1270000"/>
          </a:xfrm>
          <a:prstGeom prst="rect">
            <a:avLst/>
          </a:prstGeom>
        </p:spPr>
        <p:txBody>
          <a:bodyPr>
            <a:normAutofit fontScale="100000" lnSpcReduction="0"/>
          </a:bodyPr>
          <a:lstStyle>
            <a:lvl1pPr defTabSz="278892">
              <a:defRPr sz="4880"/>
            </a:lvl1pPr>
          </a:lstStyle>
          <a:p>
            <a:pPr/>
            <a:r>
              <a:t>MEG: The Question of Spread…</a:t>
            </a:r>
          </a:p>
        </p:txBody>
      </p:sp>
      <p:sp>
        <p:nvSpPr>
          <p:cNvPr id="127" name="Karl Marx (1853): “The Future Results of British Rule in India” https://marxists.catbull.com/archive/marx/works/1853/07/22.htm :…"/>
          <p:cNvSpPr txBox="1"/>
          <p:nvPr>
            <p:ph type="body" idx="4294967295"/>
          </p:nvPr>
        </p:nvSpPr>
        <p:spPr>
          <a:xfrm>
            <a:off x="457200" y="1270000"/>
            <a:ext cx="8229601" cy="5366693"/>
          </a:xfrm>
          <a:prstGeom prst="rect">
            <a:avLst/>
          </a:prstGeom>
        </p:spPr>
        <p:txBody>
          <a:bodyPr>
            <a:normAutofit fontScale="100000" lnSpcReduction="0"/>
          </a:bodyPr>
          <a:lstStyle/>
          <a:p>
            <a:pPr marL="289321" indent="-289321">
              <a:spcBef>
                <a:spcPts val="1200"/>
              </a:spcBef>
              <a:defRPr sz="2000"/>
            </a:pPr>
            <a:r>
              <a:t>Karl Marx (1853): “The Future Results of British Rule in India” </a:t>
            </a:r>
            <a:r>
              <a:rPr u="sng">
                <a:solidFill>
                  <a:srgbClr val="0000FF"/>
                </a:solidFill>
                <a:uFill>
                  <a:solidFill>
                    <a:srgbClr val="0000FF"/>
                  </a:solidFill>
                </a:uFill>
                <a:hlinkClick r:id="rId2" invalidUrl="" action="" tgtFrame="" tooltip="" history="1" highlightClick="0" endSnd="0"/>
              </a:rPr>
              <a:t>https://marxists.catbull.com/archive/marx/works/1853/07/22.htm</a:t>
            </a:r>
            <a:r>
              <a:t> :</a:t>
            </a:r>
          </a:p>
          <a:p>
            <a:pPr lvl="1" marL="746521" indent="-289321">
              <a:spcBef>
                <a:spcPts val="1200"/>
              </a:spcBef>
              <a:buChar char="•"/>
              <a:defRPr sz="2000"/>
            </a:pPr>
            <a:r>
              <a:t>“The millocracy… intend now drawing a net of railroads over India…. </a:t>
            </a:r>
          </a:p>
          <a:p>
            <a:pPr lvl="1" marL="746521" indent="-289321">
              <a:spcBef>
                <a:spcPts val="1200"/>
              </a:spcBef>
              <a:buChar char="•"/>
              <a:defRPr sz="2000"/>
            </a:pPr>
            <a:r>
              <a:t>“You cannot maintain a net of railways over an immense country without introducing all those industrial processes necessary to meet the immediate and current wants of railway locomotion, and out of which there must grow the application of machinery to those branches of industry not immediately connected with railways. The railway-system will therefore become, in India, truly the forerunner of modern industry…. </a:t>
            </a:r>
          </a:p>
          <a:p>
            <a:pPr lvl="1" marL="746521" indent="-289321">
              <a:spcBef>
                <a:spcPts val="1200"/>
              </a:spcBef>
              <a:buChar char="•"/>
              <a:defRPr sz="2000"/>
            </a:pPr>
            <a:r>
              <a:t>“What they will not fail to do is to lay down the material premises.… </a:t>
            </a:r>
          </a:p>
          <a:p>
            <a:pPr lvl="1" marL="746521" indent="-289321">
              <a:spcBef>
                <a:spcPts val="1200"/>
              </a:spcBef>
              <a:buChar char="•"/>
              <a:defRPr sz="2000"/>
            </a:pPr>
            <a:r>
              <a:t>“Has the bourgeoisie ever done more? Has it ever effected a progress without dragging individuals and people through blood and dirt, through misery and degradation?…”</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Marx Is Trying…"/>
          <p:cNvSpPr txBox="1"/>
          <p:nvPr>
            <p:ph type="title" idx="4294967295"/>
          </p:nvPr>
        </p:nvSpPr>
        <p:spPr>
          <a:xfrm>
            <a:off x="457200" y="0"/>
            <a:ext cx="8229600" cy="1270000"/>
          </a:xfrm>
          <a:prstGeom prst="rect">
            <a:avLst/>
          </a:prstGeom>
        </p:spPr>
        <p:txBody>
          <a:bodyPr>
            <a:normAutofit fontScale="100000" lnSpcReduction="0"/>
          </a:bodyPr>
          <a:lstStyle>
            <a:lvl1pPr defTabSz="434340">
              <a:defRPr sz="7600"/>
            </a:lvl1pPr>
          </a:lstStyle>
          <a:p>
            <a:pPr/>
            <a:r>
              <a:t>Marx Is Trying…</a:t>
            </a:r>
          </a:p>
        </p:txBody>
      </p:sp>
      <p:sp>
        <p:nvSpPr>
          <p:cNvPr id="130" name="Karl Marx (1853): “The Future Results of British Rule in India” https://marxists.catbull.com/archive/marx/works/1853/07/22.htm :…"/>
          <p:cNvSpPr txBox="1"/>
          <p:nvPr>
            <p:ph type="body" idx="4294967295"/>
          </p:nvPr>
        </p:nvSpPr>
        <p:spPr>
          <a:xfrm>
            <a:off x="457200" y="1270000"/>
            <a:ext cx="8229601" cy="5366693"/>
          </a:xfrm>
          <a:prstGeom prst="rect">
            <a:avLst/>
          </a:prstGeom>
        </p:spPr>
        <p:txBody>
          <a:bodyPr>
            <a:normAutofit fontScale="100000" lnSpcReduction="0"/>
          </a:bodyPr>
          <a:lstStyle/>
          <a:p>
            <a:pPr marL="190952" indent="-190952" defTabSz="301752">
              <a:defRPr sz="1320"/>
            </a:pPr>
            <a:r>
              <a:t>Karl Marx (1853): “The Future Results of British Rule in India” </a:t>
            </a:r>
            <a:r>
              <a:rPr u="sng">
                <a:solidFill>
                  <a:srgbClr val="0000FF"/>
                </a:solidFill>
                <a:uFill>
                  <a:solidFill>
                    <a:srgbClr val="0000FF"/>
                  </a:solidFill>
                </a:uFill>
                <a:hlinkClick r:id="rId2" invalidUrl="" action="" tgtFrame="" tooltip="" history="1" highlightClick="0" endSnd="0"/>
              </a:rPr>
              <a:t>https://marxists.catbull.com/archive/marx/works/1853/07/22.htm</a:t>
            </a:r>
            <a:r>
              <a:t> :</a:t>
            </a:r>
          </a:p>
          <a:p>
            <a:pPr lvl="1" marL="492704" indent="-190952" defTabSz="301752">
              <a:buChar char="•"/>
              <a:defRPr sz="1320"/>
            </a:pPr>
            <a:r>
              <a:t>“The Indians will not reap the fruits of the new elements of society scattered among them by the British bourgeoisie, till in Great Britain itself the now ruling classes shall have been supplanted by the industrial proletariat, or till the Hindoos themselves shall have grown strong enough to throw off the English yoke altogether. </a:t>
            </a:r>
          </a:p>
          <a:p>
            <a:pPr lvl="1" marL="492704" indent="-190952" defTabSz="301752">
              <a:buChar char="•"/>
              <a:defRPr sz="1320"/>
            </a:pPr>
            <a:r>
              <a:t>“At all events, we may safely expect to see, at a more or less remote period, the regeneration of that great and interesting country, whose gentle natives are, to use the expression of Prince Soltykov, even in the most inferior classes, ‘plus fins et plus adroits que les Italiens’, a whose submission even is counterbalanced by a certain calm nobility, who, notwithstanding their natural langor, have astonished the British officers by their bravery, whose country has been the source of our languages, our religions, and who represent the type of the ancient German in the Jat, and the type of the ancient Greek in the Brahmin….</a:t>
            </a:r>
          </a:p>
          <a:p>
            <a:pPr lvl="1" marL="492704" indent="-190952" defTabSz="301752">
              <a:buChar char="•"/>
              <a:defRPr sz="1320"/>
            </a:pPr>
            <a:r>
              <a:t>“The profound hypocrisy and inherent barbarism of bourgeois civilization lies unveiled before our eyes, turning from its home, where it assumes respectable forms, to the colonies, where it goes naked. They are the defenders of property, but did any revolutionary party ever originate agrarian revolutions like those in Bengal, in Madras, and in Bombay? Did they not, in India, to borrow an expression of. that great robber, Lord Clive himself, resort to atrocious extortion, when simple corruption could not keep pace with their rapacity?…</a:t>
            </a:r>
          </a:p>
          <a:p>
            <a:pPr lvl="1" marL="492704" indent="-190952" defTabSz="301752">
              <a:buChar char="•"/>
              <a:defRPr sz="1320"/>
            </a:pPr>
            <a:r>
              <a:t>“Bourgeois industry and commerce create these material conditions of a new world in the same way as geological revolutions have created the surface of the earth. When a great social revolution shall have mastered the results of the bourgeois epoch, the market of the world and the modern powers of production, and subjected them to the common control of the most advanced peoples, then only will human progress cease to resemble that hideous, pagan idol, who would not drink the nectar but from the skulls of the slain…”</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MEG: Spread II"/>
          <p:cNvSpPr txBox="1"/>
          <p:nvPr>
            <p:ph type="title" idx="4294967295"/>
          </p:nvPr>
        </p:nvSpPr>
        <p:spPr>
          <a:xfrm>
            <a:off x="457200" y="0"/>
            <a:ext cx="8287743" cy="1270000"/>
          </a:xfrm>
          <a:prstGeom prst="rect">
            <a:avLst/>
          </a:prstGeom>
        </p:spPr>
        <p:txBody>
          <a:bodyPr>
            <a:normAutofit fontScale="100000" lnSpcReduction="0"/>
          </a:bodyPr>
          <a:lstStyle>
            <a:lvl1pPr defTabSz="434340">
              <a:defRPr sz="7600"/>
            </a:lvl1pPr>
          </a:lstStyle>
          <a:p>
            <a:pPr/>
            <a:r>
              <a:t>MEG: Spread II</a:t>
            </a:r>
          </a:p>
        </p:txBody>
      </p:sp>
      <p:sp>
        <p:nvSpPr>
          <p:cNvPr id="133" name="Economic inequality and its “between nations” and “within nations” components…"/>
          <p:cNvSpPr txBox="1"/>
          <p:nvPr>
            <p:ph type="body" idx="4294967295"/>
          </p:nvPr>
        </p:nvSpPr>
        <p:spPr>
          <a:xfrm>
            <a:off x="457200" y="1270000"/>
            <a:ext cx="8287743" cy="5366693"/>
          </a:xfrm>
          <a:prstGeom prst="rect">
            <a:avLst/>
          </a:prstGeom>
        </p:spPr>
        <p:txBody>
          <a:bodyPr>
            <a:normAutofit fontScale="100000" lnSpcReduction="0"/>
          </a:bodyPr>
          <a:lstStyle/>
          <a:p>
            <a:pPr marL="260389" indent="-260389" defTabSz="411479">
              <a:spcBef>
                <a:spcPts val="1000"/>
              </a:spcBef>
              <a:defRPr sz="1800"/>
            </a:pPr>
            <a:r>
              <a:t>Economic inequality and its “between nations” and “within nations” components</a:t>
            </a:r>
          </a:p>
          <a:p>
            <a:pPr marL="260389" indent="-260389" defTabSz="411479">
              <a:spcBef>
                <a:spcPts val="1000"/>
              </a:spcBef>
              <a:defRPr sz="1800"/>
            </a:pPr>
            <a:r>
              <a:t>Spread of MEG: </a:t>
            </a:r>
          </a:p>
          <a:p>
            <a:pPr lvl="1" marL="671869" indent="-260389" defTabSz="411479">
              <a:spcBef>
                <a:spcPts val="1000"/>
              </a:spcBef>
              <a:buChar char="•"/>
              <a:defRPr sz="1800"/>
            </a:pPr>
            <a:r>
              <a:t>Starts as Greater London, Amsterdam, and Antwerp, plus American north ports, plus British Midlands, Belgian resource-rich, New England</a:t>
            </a:r>
          </a:p>
          <a:p>
            <a:pPr lvl="1" marL="671869" indent="-260389" defTabSz="411479">
              <a:spcBef>
                <a:spcPts val="1000"/>
              </a:spcBef>
              <a:buChar char="•"/>
              <a:defRPr sz="1800"/>
            </a:pPr>
            <a:r>
              <a:t>Spreads via enclaves, settlement, cultural transmission</a:t>
            </a:r>
          </a:p>
          <a:p>
            <a:pPr lvl="1" marL="671869" indent="-260389" defTabSz="411479">
              <a:spcBef>
                <a:spcPts val="1000"/>
              </a:spcBef>
              <a:buChar char="•"/>
              <a:defRPr sz="1800"/>
            </a:pPr>
            <a:r>
              <a:t>We wind up with a “First World” of Marshall-Plan recipients and donors, plus Korea, Taiwan (PoC), Hong Kong (SAZ), and Singapore…</a:t>
            </a:r>
          </a:p>
          <a:p>
            <a:pPr lvl="2" marL="1083349" indent="-260389" defTabSz="411479">
              <a:spcBef>
                <a:spcPts val="1000"/>
              </a:spcBef>
              <a:defRPr sz="1800"/>
            </a:pPr>
            <a:r>
              <a:t>Qian Yingyi: “neocolonial origins of comparative development”…</a:t>
            </a:r>
          </a:p>
          <a:p>
            <a:pPr marL="260389" indent="-260389" defTabSz="411479">
              <a:spcBef>
                <a:spcPts val="1000"/>
              </a:spcBef>
              <a:defRPr sz="1800"/>
            </a:pPr>
            <a:r>
              <a:t>Elsewhere:</a:t>
            </a:r>
          </a:p>
          <a:p>
            <a:pPr lvl="1" marL="671869" indent="-260389" defTabSz="411479">
              <a:spcBef>
                <a:spcPts val="1000"/>
              </a:spcBef>
              <a:buChar char="•"/>
              <a:defRPr sz="1800"/>
            </a:pPr>
            <a:r>
              <a:t>“Recent settlement”—S. Brazil, Southern Cone, Ukraine frontier, Ghana-Kenya-Zambia-Zimbabwe-South Africa…</a:t>
            </a:r>
          </a:p>
          <a:p>
            <a:pPr lvl="1" marL="671869" indent="-260389" defTabSz="411479">
              <a:spcBef>
                <a:spcPts val="1000"/>
              </a:spcBef>
              <a:buChar char="•"/>
              <a:defRPr sz="1800"/>
            </a:pPr>
            <a:r>
              <a:t>Sub-Saharan Africa</a:t>
            </a:r>
          </a:p>
          <a:p>
            <a:pPr lvl="1" marL="671869" indent="-260389" defTabSz="411479">
              <a:spcBef>
                <a:spcPts val="1000"/>
              </a:spcBef>
              <a:buChar char="•"/>
              <a:defRPr sz="1800"/>
            </a:pPr>
            <a:r>
              <a:t>Stalinist Central Planning…</a:t>
            </a:r>
          </a:p>
          <a:p>
            <a:pPr lvl="1" marL="671869" indent="-260389" defTabSz="411479">
              <a:spcBef>
                <a:spcPts val="1000"/>
              </a:spcBef>
              <a:buChar char="•"/>
              <a:defRPr sz="1800"/>
            </a:pPr>
            <a:r>
              <a:t>“Meh” RoW…</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MEG: Is Spread Changing? III"/>
          <p:cNvSpPr txBox="1"/>
          <p:nvPr>
            <p:ph type="title" idx="4294967295"/>
          </p:nvPr>
        </p:nvSpPr>
        <p:spPr>
          <a:xfrm>
            <a:off x="457200" y="0"/>
            <a:ext cx="8287743" cy="1270000"/>
          </a:xfrm>
          <a:prstGeom prst="rect">
            <a:avLst/>
          </a:prstGeom>
        </p:spPr>
        <p:txBody>
          <a:bodyPr>
            <a:normAutofit fontScale="100000" lnSpcReduction="0"/>
          </a:bodyPr>
          <a:lstStyle>
            <a:lvl1pPr defTabSz="310895">
              <a:defRPr sz="5440"/>
            </a:lvl1pPr>
          </a:lstStyle>
          <a:p>
            <a:pPr/>
            <a:r>
              <a:t>MEG: Is Spread Changing? III</a:t>
            </a:r>
          </a:p>
        </p:txBody>
      </p:sp>
      <p:sp>
        <p:nvSpPr>
          <p:cNvPr id="136" name="Richard Baldwin’s take: from The Great Convergence:…"/>
          <p:cNvSpPr txBox="1"/>
          <p:nvPr>
            <p:ph type="body" idx="4294967295"/>
          </p:nvPr>
        </p:nvSpPr>
        <p:spPr>
          <a:xfrm>
            <a:off x="457200" y="1270000"/>
            <a:ext cx="8287743" cy="5366693"/>
          </a:xfrm>
          <a:prstGeom prst="rect">
            <a:avLst/>
          </a:prstGeom>
        </p:spPr>
        <p:txBody>
          <a:bodyPr>
            <a:normAutofit fontScale="100000" lnSpcReduction="0"/>
          </a:bodyPr>
          <a:lstStyle/>
          <a:p>
            <a:pPr marL="289321" indent="-289321">
              <a:spcBef>
                <a:spcPts val="1200"/>
              </a:spcBef>
              <a:defRPr sz="2000"/>
            </a:pPr>
            <a:r>
              <a:t>Richard Baldwin’s take: from </a:t>
            </a:r>
            <a:r>
              <a:rPr i="1"/>
              <a:t>The Great Convergence</a:t>
            </a:r>
            <a:r>
              <a:t>:</a:t>
            </a:r>
          </a:p>
          <a:p>
            <a:pPr marL="289321" indent="-289321">
              <a:spcBef>
                <a:spcPts val="1200"/>
              </a:spcBef>
              <a:defRPr sz="2000"/>
            </a:pPr>
            <a:r>
              <a:t>Separation of production and consumption… first unbundling.... Markets expanded globally but industry clustered…. Northern industrialization fostered Northern innovation, and since ideas were so costly to move, Northern innovations stayed in the North…. The resulting growth differences compounded into the colossal, North-South income asymmetries that define the planet’s economic landscape even today…. The Great Divergence was produced by the combination of low trade costs and high communication costs…</a:t>
            </a:r>
          </a:p>
          <a:p>
            <a:pPr marL="289321" indent="-289321">
              <a:spcBef>
                <a:spcPts val="1200"/>
              </a:spcBef>
              <a:defRPr sz="2000"/>
            </a:pPr>
            <a:r>
              <a:t>Concentrated shift of manufacturing to six low wage economies, the I6: China, Korea, India, Indonesia, Thailand, and Poland…</a:t>
            </a:r>
          </a:p>
          <a:p>
            <a:pPr marL="289321" indent="-289321">
              <a:spcBef>
                <a:spcPts val="1200"/>
              </a:spcBef>
              <a:defRPr sz="2000"/>
            </a:pPr>
            <a:r>
              <a:t>The commodity price boom created by growth in the I6 then pulls other resource rich economies up: Australia, Mexico, Brazil, Nigeria,</a:t>
            </a:r>
            <a:r>
              <a:rPr strike="sngStrike"/>
              <a:t> Venezuela</a:t>
            </a:r>
            <a:r>
              <a:t>, </a:t>
            </a:r>
            <a:r>
              <a:rPr strike="sngStrike"/>
              <a:t>Turkey</a:t>
            </a:r>
            <a:r>
              <a: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MEG: Duration(?) IV"/>
          <p:cNvSpPr txBox="1"/>
          <p:nvPr>
            <p:ph type="title" idx="4294967295"/>
          </p:nvPr>
        </p:nvSpPr>
        <p:spPr>
          <a:xfrm>
            <a:off x="457200" y="0"/>
            <a:ext cx="8287743" cy="1270000"/>
          </a:xfrm>
          <a:prstGeom prst="rect">
            <a:avLst/>
          </a:prstGeom>
        </p:spPr>
        <p:txBody>
          <a:bodyPr>
            <a:normAutofit fontScale="100000" lnSpcReduction="0"/>
          </a:bodyPr>
          <a:lstStyle>
            <a:lvl1pPr defTabSz="434340">
              <a:defRPr sz="7600"/>
            </a:lvl1pPr>
          </a:lstStyle>
          <a:p>
            <a:pPr/>
            <a:r>
              <a:t>MEG: Duration(?) IV</a:t>
            </a:r>
          </a:p>
        </p:txBody>
      </p:sp>
      <p:sp>
        <p:nvSpPr>
          <p:cNvPr id="139" name="Duration: Everything logisticizes, eventually: Gordon vs. Varian…"/>
          <p:cNvSpPr txBox="1"/>
          <p:nvPr>
            <p:ph type="body" idx="4294967295"/>
          </p:nvPr>
        </p:nvSpPr>
        <p:spPr>
          <a:xfrm>
            <a:off x="457200" y="1270000"/>
            <a:ext cx="8287743" cy="5366693"/>
          </a:xfrm>
          <a:prstGeom prst="rect">
            <a:avLst/>
          </a:prstGeom>
        </p:spPr>
        <p:txBody>
          <a:bodyPr>
            <a:normAutofit fontScale="100000" lnSpcReduction="0"/>
          </a:bodyPr>
          <a:lstStyle/>
          <a:p>
            <a:pPr marL="289321" indent="-289321">
              <a:spcBef>
                <a:spcPts val="1200"/>
              </a:spcBef>
              <a:defRPr sz="2000"/>
            </a:pPr>
            <a:r>
              <a:t>Duration: Everything logisticizes, eventually: Gordon vs. Varian</a:t>
            </a:r>
          </a:p>
          <a:p>
            <a:pPr lvl="1" marL="746521" indent="-289321">
              <a:spcBef>
                <a:spcPts val="1200"/>
              </a:spcBef>
              <a:buChar char="•"/>
              <a:defRPr sz="2000"/>
            </a:pPr>
            <a:r>
              <a:t>Gordon: it’s all about: matter manipulation, power generation and application, and flush toilets—and  that’s all over…</a:t>
            </a:r>
          </a:p>
          <a:p>
            <a:pPr lvl="1" marL="746521" indent="-289321">
              <a:spcBef>
                <a:spcPts val="1200"/>
              </a:spcBef>
              <a:buChar char="•"/>
              <a:defRPr sz="2000"/>
            </a:pPr>
            <a:r>
              <a:t>Varian: we combine: physical stuff, energy applied to matter-manipulation, information, and communication to generate utility—and that’s just beginning…</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Big Ideas: Lecture 11: Northwest Europ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11: Northwest Europe</a:t>
            </a:r>
          </a:p>
        </p:txBody>
      </p:sp>
      <p:sp>
        <p:nvSpPr>
          <p:cNvPr id="52" name="Takeaways from last lecture:"/>
          <p:cNvSpPr txBox="1"/>
          <p:nvPr>
            <p:ph type="body" idx="4294967295"/>
          </p:nvPr>
        </p:nvSpPr>
        <p:spPr>
          <a:xfrm>
            <a:off x="277663" y="1270000"/>
            <a:ext cx="8572501" cy="5080000"/>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defRPr b="0"/>
            </a:pPr>
            <a:r>
              <a:rPr b="1"/>
              <a:t>Takeaways from last lecture:</a:t>
            </a:r>
          </a:p>
        </p:txBody>
      </p:sp>
      <p:sp>
        <p:nvSpPr>
          <p:cNvPr id="53" name="9:42-9:48"/>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9:42-9:48</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MEG: What Do We Have to Account for?"/>
          <p:cNvSpPr txBox="1"/>
          <p:nvPr>
            <p:ph type="title" idx="4294967295"/>
          </p:nvPr>
        </p:nvSpPr>
        <p:spPr>
          <a:xfrm>
            <a:off x="457200" y="0"/>
            <a:ext cx="8287743" cy="1270000"/>
          </a:xfrm>
          <a:prstGeom prst="rect">
            <a:avLst/>
          </a:prstGeom>
        </p:spPr>
        <p:txBody>
          <a:bodyPr>
            <a:normAutofit fontScale="100000" lnSpcReduction="0"/>
          </a:bodyPr>
          <a:lstStyle>
            <a:lvl1pPr defTabSz="219455">
              <a:defRPr sz="3839"/>
            </a:lvl1pPr>
          </a:lstStyle>
          <a:p>
            <a:pPr/>
            <a:r>
              <a:t>MEG: What Do We Have to Account for?</a:t>
            </a:r>
          </a:p>
        </p:txBody>
      </p:sp>
      <p:sp>
        <p:nvSpPr>
          <p:cNvPr id="142" name="1.8%-point/year jump in ideas proportional generation rate h……"/>
          <p:cNvSpPr txBox="1"/>
          <p:nvPr>
            <p:ph type="body" idx="4294967295"/>
          </p:nvPr>
        </p:nvSpPr>
        <p:spPr>
          <a:xfrm>
            <a:off x="457200" y="1270000"/>
            <a:ext cx="8287743" cy="5366693"/>
          </a:xfrm>
          <a:prstGeom prst="rect">
            <a:avLst/>
          </a:prstGeom>
        </p:spPr>
        <p:txBody>
          <a:bodyPr>
            <a:normAutofit fontScale="100000" lnSpcReduction="0"/>
          </a:bodyPr>
          <a:lstStyle/>
          <a:p>
            <a:pPr marL="289321" indent="-289321">
              <a:spcBef>
                <a:spcPts val="1200"/>
              </a:spcBef>
              <a:defRPr sz="2000"/>
            </a:pPr>
            <a:r>
              <a:t>1.8%-point/year jump in ideas proportional generation rate h…</a:t>
            </a:r>
          </a:p>
          <a:p>
            <a:pPr marL="289321" indent="-289321">
              <a:spcBef>
                <a:spcPts val="1200"/>
              </a:spcBef>
              <a:defRPr sz="2000"/>
            </a:pPr>
            <a:r>
              <a:t>0.018 x 150 = 2.7 in the natural log…</a:t>
            </a:r>
          </a:p>
          <a:p>
            <a:pPr marL="289321" indent="-289321">
              <a:spcBef>
                <a:spcPts val="1200"/>
              </a:spcBef>
              <a:defRPr sz="2000"/>
            </a:pPr>
            <a:r>
              <a:t>How would we go about looking for what are the components of this jump relative to even the Industrial Revolution-era immediate past?</a:t>
            </a:r>
          </a:p>
          <a:p>
            <a:pPr marL="289321" indent="-289321">
              <a:spcBef>
                <a:spcPts val="1200"/>
              </a:spcBef>
              <a:defRPr sz="2000"/>
            </a:pPr>
            <a:r>
              <a:t>How would we go about looking for what are the components of this jump relative to economies that fall behind?</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World Income Distribution: 1800"/>
          <p:cNvSpPr txBox="1"/>
          <p:nvPr>
            <p:ph type="title" idx="4294967295"/>
          </p:nvPr>
        </p:nvSpPr>
        <p:spPr>
          <a:xfrm>
            <a:off x="457200" y="0"/>
            <a:ext cx="8229600" cy="1270000"/>
          </a:xfrm>
          <a:prstGeom prst="rect">
            <a:avLst/>
          </a:prstGeom>
        </p:spPr>
        <p:txBody>
          <a:bodyPr>
            <a:normAutofit fontScale="100000" lnSpcReduction="0"/>
          </a:bodyPr>
          <a:lstStyle>
            <a:lvl1pPr defTabSz="269747">
              <a:defRPr sz="4719"/>
            </a:lvl1pPr>
          </a:lstStyle>
          <a:p>
            <a:pPr/>
            <a:r>
              <a:t>World Income Distribution: 1800</a:t>
            </a:r>
          </a:p>
        </p:txBody>
      </p:sp>
      <p:sp>
        <p:nvSpPr>
          <p:cNvPr id="145" name="Bulk of world’s population at or below $2/day (these numbers are about 2/3 of those in the previous slides)…"/>
          <p:cNvSpPr txBox="1"/>
          <p:nvPr>
            <p:ph type="body" sz="quarter" idx="4294967295"/>
          </p:nvPr>
        </p:nvSpPr>
        <p:spPr>
          <a:xfrm>
            <a:off x="457200" y="1270000"/>
            <a:ext cx="8229601" cy="1072902"/>
          </a:xfrm>
          <a:prstGeom prst="rect">
            <a:avLst/>
          </a:prstGeom>
        </p:spPr>
        <p:txBody>
          <a:bodyPr>
            <a:normAutofit fontScale="100000" lnSpcReduction="0"/>
          </a:bodyPr>
          <a:lstStyle>
            <a:lvl1pPr marL="289321" indent="-289321">
              <a:spcBef>
                <a:spcPts val="1200"/>
              </a:spcBef>
              <a:defRPr sz="2700"/>
            </a:lvl1pPr>
          </a:lstStyle>
          <a:p>
            <a:pPr/>
            <a:r>
              <a:t>Bulk of world’s population at or below $2/day (these numbers are about 2/3 of those in the previous slides)…</a:t>
            </a:r>
          </a:p>
        </p:txBody>
      </p:sp>
      <p:pic>
        <p:nvPicPr>
          <p:cNvPr id="146" name="Image" descr="Image"/>
          <p:cNvPicPr>
            <a:picLocks noChangeAspect="1"/>
          </p:cNvPicPr>
          <p:nvPr/>
        </p:nvPicPr>
        <p:blipFill>
          <a:blip r:embed="rId2">
            <a:extLst/>
          </a:blip>
          <a:stretch>
            <a:fillRect/>
          </a:stretch>
        </p:blipFill>
        <p:spPr>
          <a:xfrm>
            <a:off x="457200" y="2342901"/>
            <a:ext cx="8229680" cy="655699"/>
          </a:xfrm>
          <a:prstGeom prst="rect">
            <a:avLst/>
          </a:prstGeom>
          <a:ln w="12700">
            <a:miter lim="400000"/>
          </a:ln>
        </p:spPr>
      </p:pic>
      <p:pic>
        <p:nvPicPr>
          <p:cNvPr id="147" name="Image" descr="Image"/>
          <p:cNvPicPr>
            <a:picLocks noChangeAspect="1"/>
          </p:cNvPicPr>
          <p:nvPr/>
        </p:nvPicPr>
        <p:blipFill>
          <a:blip r:embed="rId3">
            <a:extLst/>
          </a:blip>
          <a:stretch>
            <a:fillRect/>
          </a:stretch>
        </p:blipFill>
        <p:spPr>
          <a:xfrm>
            <a:off x="457200" y="2998539"/>
            <a:ext cx="8229600" cy="5325036"/>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World Income Distribution: 2015"/>
          <p:cNvSpPr txBox="1"/>
          <p:nvPr>
            <p:ph type="title" idx="4294967295"/>
          </p:nvPr>
        </p:nvSpPr>
        <p:spPr>
          <a:xfrm>
            <a:off x="457200" y="0"/>
            <a:ext cx="8229600" cy="1270000"/>
          </a:xfrm>
          <a:prstGeom prst="rect">
            <a:avLst/>
          </a:prstGeom>
        </p:spPr>
        <p:txBody>
          <a:bodyPr>
            <a:normAutofit fontScale="100000" lnSpcReduction="0"/>
          </a:bodyPr>
          <a:lstStyle>
            <a:lvl1pPr defTabSz="269747">
              <a:defRPr sz="4719"/>
            </a:lvl1pPr>
          </a:lstStyle>
          <a:p>
            <a:pPr/>
            <a:r>
              <a:t>World Income Distribution: 2015</a:t>
            </a:r>
          </a:p>
        </p:txBody>
      </p:sp>
      <p:sp>
        <p:nvSpPr>
          <p:cNvPr id="150" name="Less than 750 million people below $1.33/day—what we set our Malthusian subsistence level at…"/>
          <p:cNvSpPr txBox="1"/>
          <p:nvPr>
            <p:ph type="body" sz="quarter" idx="4294967295"/>
          </p:nvPr>
        </p:nvSpPr>
        <p:spPr>
          <a:xfrm>
            <a:off x="457200" y="1270000"/>
            <a:ext cx="8229601" cy="1072902"/>
          </a:xfrm>
          <a:prstGeom prst="rect">
            <a:avLst/>
          </a:prstGeom>
        </p:spPr>
        <p:txBody>
          <a:bodyPr>
            <a:normAutofit fontScale="100000" lnSpcReduction="0"/>
          </a:bodyPr>
          <a:lstStyle>
            <a:lvl1pPr marL="289321" indent="-289321">
              <a:spcBef>
                <a:spcPts val="1200"/>
              </a:spcBef>
              <a:defRPr sz="2700"/>
            </a:lvl1pPr>
          </a:lstStyle>
          <a:p>
            <a:pPr/>
            <a:r>
              <a:t>Less than 750 million people below $1.33/day—what we set our Malthusian subsistence level at…</a:t>
            </a:r>
          </a:p>
        </p:txBody>
      </p:sp>
      <p:pic>
        <p:nvPicPr>
          <p:cNvPr id="151" name="Image" descr="Image"/>
          <p:cNvPicPr>
            <a:picLocks noChangeAspect="1"/>
          </p:cNvPicPr>
          <p:nvPr/>
        </p:nvPicPr>
        <p:blipFill>
          <a:blip r:embed="rId2">
            <a:extLst/>
          </a:blip>
          <a:stretch>
            <a:fillRect/>
          </a:stretch>
        </p:blipFill>
        <p:spPr>
          <a:xfrm>
            <a:off x="457200" y="2342901"/>
            <a:ext cx="8229680" cy="655699"/>
          </a:xfrm>
          <a:prstGeom prst="rect">
            <a:avLst/>
          </a:prstGeom>
          <a:ln w="12700">
            <a:miter lim="400000"/>
          </a:ln>
        </p:spPr>
      </p:pic>
      <p:pic>
        <p:nvPicPr>
          <p:cNvPr id="152" name="Image" descr="Image"/>
          <p:cNvPicPr>
            <a:picLocks noChangeAspect="0"/>
          </p:cNvPicPr>
          <p:nvPr/>
        </p:nvPicPr>
        <p:blipFill>
          <a:blip r:embed="rId3">
            <a:extLst/>
          </a:blip>
          <a:stretch>
            <a:fillRect/>
          </a:stretch>
        </p:blipFill>
        <p:spPr>
          <a:xfrm>
            <a:off x="457200" y="2998539"/>
            <a:ext cx="8229600" cy="347613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Was There a Sea-Sea-Change Around 1980?"/>
          <p:cNvSpPr txBox="1"/>
          <p:nvPr>
            <p:ph type="title" idx="4294967295"/>
          </p:nvPr>
        </p:nvSpPr>
        <p:spPr>
          <a:xfrm>
            <a:off x="457200" y="0"/>
            <a:ext cx="8229600" cy="1270000"/>
          </a:xfrm>
          <a:prstGeom prst="rect">
            <a:avLst/>
          </a:prstGeom>
        </p:spPr>
        <p:txBody>
          <a:bodyPr>
            <a:normAutofit fontScale="100000" lnSpcReduction="0"/>
          </a:bodyPr>
          <a:lstStyle>
            <a:lvl1pPr defTabSz="214884">
              <a:defRPr sz="3759"/>
            </a:lvl1pPr>
          </a:lstStyle>
          <a:p>
            <a:pPr/>
            <a:r>
              <a:t>Was There a Sea-Sea-Change Around 1980?</a:t>
            </a:r>
          </a:p>
        </p:txBody>
      </p:sp>
      <p:sp>
        <p:nvSpPr>
          <p:cNvPr id="155" name="I say yes—but only for China and, a bit later, for India and Indonesia (Bangladesh?)……"/>
          <p:cNvSpPr txBox="1"/>
          <p:nvPr>
            <p:ph type="body" sz="quarter" idx="4294967295"/>
          </p:nvPr>
        </p:nvSpPr>
        <p:spPr>
          <a:xfrm>
            <a:off x="457200" y="1270000"/>
            <a:ext cx="8229601" cy="1072902"/>
          </a:xfrm>
          <a:prstGeom prst="rect">
            <a:avLst/>
          </a:prstGeom>
        </p:spPr>
        <p:txBody>
          <a:bodyPr>
            <a:normAutofit fontScale="100000" lnSpcReduction="0"/>
          </a:bodyPr>
          <a:lstStyle/>
          <a:p>
            <a:pPr marL="202525" indent="-202525" defTabSz="320039">
              <a:spcBef>
                <a:spcPts val="800"/>
              </a:spcBef>
              <a:defRPr sz="1890"/>
            </a:pPr>
            <a:r>
              <a:t>I say yes—but only for China and, a bit later, for India and Indonesia (Bangladesh?)…</a:t>
            </a:r>
          </a:p>
          <a:p>
            <a:pPr marL="202525" indent="-202525" defTabSz="320039">
              <a:spcBef>
                <a:spcPts val="800"/>
              </a:spcBef>
              <a:defRPr sz="1890"/>
            </a:pPr>
            <a:r>
              <a:t>Plus post-2000 crash of the OECD…</a:t>
            </a:r>
          </a:p>
        </p:txBody>
      </p:sp>
      <p:pic>
        <p:nvPicPr>
          <p:cNvPr id="156" name="Image" descr="Image"/>
          <p:cNvPicPr>
            <a:picLocks noChangeAspect="0"/>
          </p:cNvPicPr>
          <p:nvPr/>
        </p:nvPicPr>
        <p:blipFill>
          <a:blip r:embed="rId2">
            <a:extLst/>
          </a:blip>
          <a:stretch>
            <a:fillRect/>
          </a:stretch>
        </p:blipFill>
        <p:spPr>
          <a:xfrm>
            <a:off x="457200" y="2342901"/>
            <a:ext cx="8128232" cy="4228082"/>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A Dollar a Day"/>
          <p:cNvSpPr txBox="1"/>
          <p:nvPr>
            <p:ph type="title" idx="4294967295"/>
          </p:nvPr>
        </p:nvSpPr>
        <p:spPr>
          <a:xfrm>
            <a:off x="457200" y="0"/>
            <a:ext cx="8229600" cy="1143001"/>
          </a:xfrm>
          <a:prstGeom prst="rect">
            <a:avLst/>
          </a:prstGeom>
        </p:spPr>
        <p:txBody>
          <a:bodyPr>
            <a:normAutofit fontScale="100000" lnSpcReduction="0"/>
          </a:bodyPr>
          <a:lstStyle>
            <a:lvl1pPr defTabSz="388620">
              <a:defRPr sz="6800"/>
            </a:lvl1pPr>
          </a:lstStyle>
          <a:p>
            <a:pPr/>
            <a:r>
              <a:t>A Dollar a Day</a:t>
            </a:r>
          </a:p>
        </p:txBody>
      </p:sp>
      <p:sp>
        <p:nvSpPr>
          <p:cNvPr id="159" name="What do you get for $1/day?…"/>
          <p:cNvSpPr txBox="1"/>
          <p:nvPr>
            <p:ph type="body" sz="half" idx="4294967295"/>
          </p:nvPr>
        </p:nvSpPr>
        <p:spPr>
          <a:xfrm>
            <a:off x="457200" y="1143000"/>
            <a:ext cx="3611385" cy="5368324"/>
          </a:xfrm>
          <a:prstGeom prst="rect">
            <a:avLst/>
          </a:prstGeom>
        </p:spPr>
        <p:txBody>
          <a:bodyPr>
            <a:normAutofit fontScale="100000" lnSpcReduction="0"/>
          </a:bodyPr>
          <a:lstStyle/>
          <a:p>
            <a:pPr marL="274855" indent="-274855" defTabSz="434340">
              <a:spcBef>
                <a:spcPts val="1100"/>
              </a:spcBef>
              <a:defRPr sz="2565"/>
            </a:pPr>
            <a:r>
              <a:t>What do you get for $1/day?</a:t>
            </a:r>
          </a:p>
          <a:p>
            <a:pPr marL="274855" indent="-274855" defTabSz="434340">
              <a:spcBef>
                <a:spcPts val="1100"/>
              </a:spcBef>
              <a:defRPr sz="2565"/>
            </a:pPr>
            <a:r>
              <a:t>Robert Allen’s subsistence baskets</a:t>
            </a:r>
          </a:p>
          <a:p>
            <a:pPr marL="274855" indent="-274855" defTabSz="434340">
              <a:spcBef>
                <a:spcPts val="1100"/>
              </a:spcBef>
              <a:defRPr sz="2565"/>
            </a:pPr>
            <a:r>
              <a:t>Is this enough to ovulate?</a:t>
            </a:r>
          </a:p>
          <a:p>
            <a:pPr marL="274855" indent="-274855" defTabSz="434340">
              <a:spcBef>
                <a:spcPts val="1100"/>
              </a:spcBef>
              <a:defRPr sz="2565"/>
            </a:pPr>
            <a:r>
              <a:t>What with famines, accidents, plagues, etc., pre-industrial populations living on $1/day survive but shrink</a:t>
            </a:r>
          </a:p>
        </p:txBody>
      </p:sp>
      <p:pic>
        <p:nvPicPr>
          <p:cNvPr id="160" name="Cursor_and_2017-01-25_Econ_210a_Commercial_and_Other_Revolutions_key.png" descr="Cursor_and_2017-01-25_Econ_210a_Commercial_and_Other_Revolutions_key.png"/>
          <p:cNvPicPr>
            <a:picLocks noChangeAspect="0"/>
          </p:cNvPicPr>
          <p:nvPr/>
        </p:nvPicPr>
        <p:blipFill>
          <a:blip r:embed="rId2">
            <a:extLst/>
          </a:blip>
          <a:stretch>
            <a:fillRect/>
          </a:stretch>
        </p:blipFill>
        <p:spPr>
          <a:xfrm>
            <a:off x="4068584" y="1143000"/>
            <a:ext cx="4618216" cy="4930124"/>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Pre-1800 Income Inequality"/>
          <p:cNvSpPr txBox="1"/>
          <p:nvPr>
            <p:ph type="title" idx="4294967295"/>
          </p:nvPr>
        </p:nvSpPr>
        <p:spPr>
          <a:xfrm>
            <a:off x="457200" y="0"/>
            <a:ext cx="8229600" cy="1143001"/>
          </a:xfrm>
          <a:prstGeom prst="rect">
            <a:avLst/>
          </a:prstGeom>
        </p:spPr>
        <p:txBody>
          <a:bodyPr>
            <a:normAutofit fontScale="100000" lnSpcReduction="0"/>
          </a:bodyPr>
          <a:lstStyle>
            <a:lvl1pPr defTabSz="320039">
              <a:defRPr sz="5600"/>
            </a:lvl1pPr>
          </a:lstStyle>
          <a:p>
            <a:pPr/>
            <a:r>
              <a:t>Pre-1800 Income Inequality</a:t>
            </a:r>
          </a:p>
        </p:txBody>
      </p:sp>
      <p:sp>
        <p:nvSpPr>
          <p:cNvPr id="163" name="High-Malthusian societies……"/>
          <p:cNvSpPr txBox="1"/>
          <p:nvPr>
            <p:ph type="body" sz="half" idx="4294967295"/>
          </p:nvPr>
        </p:nvSpPr>
        <p:spPr>
          <a:xfrm>
            <a:off x="457200" y="1143000"/>
            <a:ext cx="3611385" cy="5368324"/>
          </a:xfrm>
          <a:prstGeom prst="rect">
            <a:avLst/>
          </a:prstGeom>
        </p:spPr>
        <p:txBody>
          <a:bodyPr>
            <a:normAutofit fontScale="100000" lnSpcReduction="0"/>
          </a:bodyPr>
          <a:lstStyle/>
          <a:p>
            <a:pPr marL="144660" indent="-144660" defTabSz="228600">
              <a:spcBef>
                <a:spcPts val="600"/>
              </a:spcBef>
              <a:defRPr sz="1350"/>
            </a:pPr>
            <a:r>
              <a:t>High-Malthusian societies…</a:t>
            </a:r>
          </a:p>
          <a:p>
            <a:pPr marL="144660" indent="-144660" defTabSz="228600">
              <a:spcBef>
                <a:spcPts val="600"/>
              </a:spcBef>
              <a:defRPr sz="1350"/>
            </a:pPr>
            <a:r>
              <a:t>Globalizing societies…</a:t>
            </a:r>
          </a:p>
          <a:p>
            <a:pPr marL="144660" indent="-144660" defTabSz="228600">
              <a:spcBef>
                <a:spcPts val="600"/>
              </a:spcBef>
              <a:defRPr sz="1350"/>
            </a:pPr>
            <a:r>
              <a:t>Gini coefficients: one of the deceptions of Satan…</a:t>
            </a:r>
          </a:p>
          <a:p>
            <a:pPr lvl="1" marL="373260" indent="-144660" defTabSz="228600">
              <a:spcBef>
                <a:spcPts val="600"/>
              </a:spcBef>
              <a:buChar char="•"/>
              <a:defRPr sz="1350"/>
            </a:pPr>
            <a:r>
              <a:t>If the bottom 3/4 got 1/4 of the income and the top 1/4 the rest (evenly distributed)—i.e., 80-20 ratio = 9, the Gini would be 0.5 (50%)</a:t>
            </a:r>
          </a:p>
          <a:p>
            <a:pPr lvl="1" marL="373260" indent="-144660" defTabSz="228600">
              <a:spcBef>
                <a:spcPts val="600"/>
              </a:spcBef>
              <a:buChar char="•"/>
              <a:defRPr sz="1350"/>
            </a:pPr>
            <a:r>
              <a:t>If the bottom 2/3 got 1/3 of the income and the top 1/3 the rest (evenly distributed)—i.e., 80-20 ratio = 4—the Gini would be 0.33 (33%)</a:t>
            </a:r>
          </a:p>
          <a:p>
            <a:pPr lvl="1" marL="373260" indent="-144660" defTabSz="228600">
              <a:spcBef>
                <a:spcPts val="600"/>
              </a:spcBef>
              <a:buChar char="•"/>
              <a:defRPr sz="1350"/>
            </a:pPr>
            <a:r>
              <a:t>This is income: not status or social power: the 4M slaves in the U.S. in 1860 would have objected most strongly to claim that U.S. then no more unequal than Britain…</a:t>
            </a:r>
          </a:p>
          <a:p>
            <a:pPr lvl="1" marL="373260" indent="-144660" defTabSz="228600">
              <a:spcBef>
                <a:spcPts val="600"/>
              </a:spcBef>
              <a:buChar char="•"/>
              <a:defRPr sz="1350"/>
            </a:pPr>
            <a:r>
              <a:t>If you were to think like a utilitarian—and assume that each doubling of income is equally valuable in a utilitarian sense—a move from a Gini of 0.5 to 0.33 would be like a 30% boost to everyone’s income…</a:t>
            </a:r>
          </a:p>
          <a:p>
            <a:pPr marL="144660" indent="-144660" defTabSz="228600">
              <a:spcBef>
                <a:spcPts val="600"/>
              </a:spcBef>
              <a:defRPr sz="1350"/>
            </a:pPr>
            <a:r>
              <a:t>U.S, Gini today 0.41?</a:t>
            </a:r>
          </a:p>
        </p:txBody>
      </p:sp>
      <p:pic>
        <p:nvPicPr>
          <p:cNvPr id="164" name="Image" descr="Image"/>
          <p:cNvPicPr>
            <a:picLocks noChangeAspect="0"/>
          </p:cNvPicPr>
          <p:nvPr/>
        </p:nvPicPr>
        <p:blipFill>
          <a:blip r:embed="rId2">
            <a:extLst/>
          </a:blip>
          <a:stretch>
            <a:fillRect/>
          </a:stretch>
        </p:blipFill>
        <p:spPr>
          <a:xfrm>
            <a:off x="4068584" y="1143000"/>
            <a:ext cx="4618216" cy="5368324"/>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Gini Coefficients Today"/>
          <p:cNvSpPr txBox="1"/>
          <p:nvPr>
            <p:ph type="title" idx="4294967295"/>
          </p:nvPr>
        </p:nvSpPr>
        <p:spPr>
          <a:xfrm>
            <a:off x="457200" y="0"/>
            <a:ext cx="8229600" cy="1143001"/>
          </a:xfrm>
          <a:prstGeom prst="rect">
            <a:avLst/>
          </a:prstGeom>
        </p:spPr>
        <p:txBody>
          <a:bodyPr>
            <a:normAutofit fontScale="100000" lnSpcReduction="0"/>
          </a:bodyPr>
          <a:lstStyle>
            <a:lvl1pPr defTabSz="384047">
              <a:defRPr sz="6719"/>
            </a:lvl1pPr>
          </a:lstStyle>
          <a:p>
            <a:pPr/>
            <a:r>
              <a:t>Gini Coefficients Today</a:t>
            </a:r>
          </a:p>
        </p:txBody>
      </p:sp>
      <p:pic>
        <p:nvPicPr>
          <p:cNvPr id="167" name="Image" descr="Image"/>
          <p:cNvPicPr>
            <a:picLocks noChangeAspect="1"/>
          </p:cNvPicPr>
          <p:nvPr/>
        </p:nvPicPr>
        <p:blipFill>
          <a:blip r:embed="rId2">
            <a:extLst/>
          </a:blip>
          <a:stretch>
            <a:fillRect/>
          </a:stretch>
        </p:blipFill>
        <p:spPr>
          <a:xfrm>
            <a:off x="1155700" y="1143000"/>
            <a:ext cx="7246389" cy="5455147"/>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he Rich of the Past…"/>
          <p:cNvSpPr txBox="1"/>
          <p:nvPr>
            <p:ph type="title" idx="4294967295"/>
          </p:nvPr>
        </p:nvSpPr>
        <p:spPr>
          <a:xfrm>
            <a:off x="457200" y="0"/>
            <a:ext cx="8229601" cy="1143001"/>
          </a:xfrm>
          <a:prstGeom prst="rect">
            <a:avLst/>
          </a:prstGeom>
        </p:spPr>
        <p:txBody>
          <a:bodyPr>
            <a:normAutofit fontScale="100000" lnSpcReduction="0"/>
          </a:bodyPr>
          <a:lstStyle>
            <a:lvl1pPr defTabSz="388620">
              <a:defRPr sz="6800"/>
            </a:lvl1pPr>
          </a:lstStyle>
          <a:p>
            <a:pPr/>
            <a:r>
              <a:t>The Rich of the Past…</a:t>
            </a:r>
          </a:p>
        </p:txBody>
      </p:sp>
      <p:sp>
        <p:nvSpPr>
          <p:cNvPr id="170" name="1770: 750M people; mean lifetime income/consumption $900/yr…"/>
          <p:cNvSpPr txBox="1"/>
          <p:nvPr>
            <p:ph type="body" idx="4294967295"/>
          </p:nvPr>
        </p:nvSpPr>
        <p:spPr>
          <a:xfrm>
            <a:off x="457200" y="1143000"/>
            <a:ext cx="8229601" cy="5368324"/>
          </a:xfrm>
          <a:prstGeom prst="rect">
            <a:avLst/>
          </a:prstGeom>
        </p:spPr>
        <p:txBody>
          <a:bodyPr>
            <a:normAutofit fontScale="100000" lnSpcReduction="0"/>
          </a:bodyPr>
          <a:lstStyle/>
          <a:p>
            <a:pPr marL="208311" indent="-208311" defTabSz="329184">
              <a:spcBef>
                <a:spcPts val="800"/>
              </a:spcBef>
              <a:defRPr sz="1944"/>
            </a:pPr>
            <a:r>
              <a:t>1770: 750M people; mean lifetime income/consumption $900/yr</a:t>
            </a:r>
          </a:p>
          <a:p>
            <a:pPr lvl="1" marL="537495" indent="-208311" defTabSz="329184">
              <a:spcBef>
                <a:spcPts val="800"/>
              </a:spcBef>
              <a:buChar char="•"/>
              <a:defRPr sz="1944"/>
            </a:pPr>
            <a:r>
              <a:t>x 25 —$360/yr</a:t>
            </a:r>
          </a:p>
          <a:p>
            <a:pPr lvl="1" marL="537495" indent="-208311" defTabSz="329184">
              <a:spcBef>
                <a:spcPts val="800"/>
              </a:spcBef>
              <a:buChar char="•"/>
              <a:defRPr sz="1944"/>
            </a:pPr>
            <a:r>
              <a:t>x 15…</a:t>
            </a:r>
          </a:p>
          <a:p>
            <a:pPr marL="208311" indent="-208311" defTabSz="329184">
              <a:spcBef>
                <a:spcPts val="800"/>
              </a:spcBef>
              <a:defRPr sz="1944"/>
            </a:pPr>
            <a:r>
              <a:t>Pareto’s Law; 20% get 80% (Pareto distribution with α = 1.16)</a:t>
            </a:r>
          </a:p>
          <a:p>
            <a:pPr marL="208311" indent="-208311" defTabSz="329184">
              <a:spcBef>
                <a:spcPts val="800"/>
              </a:spcBef>
              <a:defRPr sz="1944"/>
            </a:pPr>
            <a:r>
              <a:t>Full Berkeley economics professors… $240K/yr</a:t>
            </a:r>
          </a:p>
          <a:p>
            <a:pPr marL="208311" indent="-208311" defTabSz="329184">
              <a:spcBef>
                <a:spcPts val="800"/>
              </a:spcBef>
              <a:defRPr sz="1944"/>
            </a:pPr>
            <a:r>
              <a:t>In 1770:</a:t>
            </a:r>
          </a:p>
          <a:p>
            <a:pPr lvl="1" marL="537495" indent="-208311" defTabSz="329184">
              <a:spcBef>
                <a:spcPts val="800"/>
              </a:spcBef>
              <a:buChar char="•"/>
              <a:defRPr sz="1944"/>
            </a:pPr>
            <a:r>
              <a:t>Top 100M got $1500/yr</a:t>
            </a:r>
          </a:p>
          <a:p>
            <a:pPr lvl="1" marL="537495" indent="-208311" defTabSz="329184">
              <a:spcBef>
                <a:spcPts val="800"/>
              </a:spcBef>
              <a:buChar char="•"/>
              <a:defRPr sz="1944"/>
            </a:pPr>
            <a:r>
              <a:t>Top 20M got $6000/yr</a:t>
            </a:r>
          </a:p>
          <a:p>
            <a:pPr lvl="1" marL="537495" indent="-208311" defTabSz="329184">
              <a:spcBef>
                <a:spcPts val="800"/>
              </a:spcBef>
              <a:buChar char="•"/>
              <a:defRPr sz="1944"/>
            </a:pPr>
            <a:r>
              <a:t>Top 4M got $24K/yr</a:t>
            </a:r>
          </a:p>
          <a:p>
            <a:pPr lvl="1" marL="537495" indent="-208311" defTabSz="329184">
              <a:spcBef>
                <a:spcPts val="800"/>
              </a:spcBef>
              <a:buChar char="•"/>
              <a:defRPr sz="1944"/>
            </a:pPr>
            <a:r>
              <a:t>Top 800K got $120K/yr</a:t>
            </a:r>
          </a:p>
          <a:p>
            <a:pPr lvl="1" marL="537495" indent="-208311" defTabSz="329184">
              <a:spcBef>
                <a:spcPts val="800"/>
              </a:spcBef>
              <a:buChar char="•"/>
              <a:defRPr sz="1944"/>
            </a:pPr>
            <a:r>
              <a:t>Top 160K got $480K/yr</a:t>
            </a:r>
          </a:p>
          <a:p>
            <a:pPr lvl="1" marL="537495" indent="-208311" defTabSz="329184">
              <a:spcBef>
                <a:spcPts val="800"/>
              </a:spcBef>
              <a:buChar char="•"/>
              <a:defRPr sz="1944"/>
            </a:pPr>
            <a:r>
              <a:t>Top 32K got $2M/yr</a:t>
            </a:r>
          </a:p>
          <a:p>
            <a:pPr lvl="1" marL="537495" indent="-208311" defTabSz="329184">
              <a:spcBef>
                <a:spcPts val="800"/>
              </a:spcBef>
              <a:buChar char="•"/>
              <a:defRPr sz="1944"/>
            </a:pPr>
            <a:r>
              <a:t>Top 6K got $8M/yr</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What Determines Rich and Poor Economies?"/>
          <p:cNvSpPr txBox="1"/>
          <p:nvPr>
            <p:ph type="title" idx="4294967295"/>
          </p:nvPr>
        </p:nvSpPr>
        <p:spPr>
          <a:xfrm>
            <a:off x="457200" y="0"/>
            <a:ext cx="8229601" cy="1143001"/>
          </a:xfrm>
          <a:prstGeom prst="rect">
            <a:avLst/>
          </a:prstGeom>
        </p:spPr>
        <p:txBody>
          <a:bodyPr>
            <a:normAutofit fontScale="100000" lnSpcReduction="0"/>
          </a:bodyPr>
          <a:lstStyle>
            <a:lvl1pPr defTabSz="196596">
              <a:defRPr sz="3440"/>
            </a:lvl1pPr>
          </a:lstStyle>
          <a:p>
            <a:pPr/>
            <a:r>
              <a:t>What Determines Rich and Poor Economies?</a:t>
            </a:r>
          </a:p>
        </p:txBody>
      </p:sp>
      <p:sp>
        <p:nvSpPr>
          <p:cNvPr id="173" name="In the 19th Century: Standard package:…"/>
          <p:cNvSpPr txBox="1"/>
          <p:nvPr>
            <p:ph type="body" idx="4294967295"/>
          </p:nvPr>
        </p:nvSpPr>
        <p:spPr>
          <a:xfrm>
            <a:off x="457200" y="1143000"/>
            <a:ext cx="8229601" cy="5368324"/>
          </a:xfrm>
          <a:prstGeom prst="rect">
            <a:avLst/>
          </a:prstGeom>
        </p:spPr>
        <p:txBody>
          <a:bodyPr>
            <a:normAutofit fontScale="100000" lnSpcReduction="0"/>
          </a:bodyPr>
          <a:lstStyle/>
          <a:p>
            <a:pPr marL="289321" indent="-289321">
              <a:spcBef>
                <a:spcPts val="1200"/>
              </a:spcBef>
              <a:defRPr sz="2700"/>
            </a:pPr>
            <a:r>
              <a:t>In the 19th Century: Standard package:</a:t>
            </a:r>
          </a:p>
          <a:p>
            <a:pPr lvl="1" marL="746521" indent="-289321">
              <a:spcBef>
                <a:spcPts val="1200"/>
              </a:spcBef>
              <a:buChar char="•"/>
              <a:defRPr sz="2700"/>
            </a:pPr>
            <a:r>
              <a:t>(Manufacturing) tariffs, railroads (and ports), banks, schools…</a:t>
            </a:r>
          </a:p>
          <a:p>
            <a:pPr lvl="1" marL="746521" indent="-289321">
              <a:spcBef>
                <a:spcPts val="1200"/>
              </a:spcBef>
              <a:buChar char="•"/>
              <a:defRPr sz="2700"/>
            </a:pPr>
            <a:r>
              <a:t>“Culture”</a:t>
            </a:r>
          </a:p>
          <a:p>
            <a:pPr marL="289321" indent="-289321">
              <a:spcBef>
                <a:spcPts val="1200"/>
              </a:spcBef>
              <a:defRPr sz="2700"/>
            </a:pPr>
            <a:r>
              <a:t>In the 20th Century: “Big pushes”?</a:t>
            </a:r>
          </a:p>
          <a:p>
            <a:pPr lvl="1" marL="746521" indent="-289321">
              <a:spcBef>
                <a:spcPts val="1200"/>
              </a:spcBef>
              <a:buChar char="•"/>
              <a:defRPr sz="2700"/>
            </a:pPr>
            <a:r>
              <a:t>Northwest European settlement</a:t>
            </a:r>
          </a:p>
          <a:p>
            <a:pPr lvl="1" marL="746521" indent="-289321">
              <a:spcBef>
                <a:spcPts val="1200"/>
              </a:spcBef>
              <a:buChar char="•"/>
              <a:defRPr sz="2700"/>
            </a:pPr>
            <a:r>
              <a:t>Marshall Plan (and Asian “neocolonial origins”</a:t>
            </a:r>
          </a:p>
          <a:p>
            <a:pPr lvl="1" marL="746521" indent="-289321">
              <a:spcBef>
                <a:spcPts val="1200"/>
              </a:spcBef>
              <a:buChar char="•"/>
              <a:defRPr sz="2700"/>
            </a:pPr>
            <a:r>
              <a:t>Really-existing socialism</a:t>
            </a:r>
          </a:p>
          <a:p>
            <a:pPr lvl="1" marL="746521" indent="-289321">
              <a:spcBef>
                <a:spcPts val="1200"/>
              </a:spcBef>
              <a:buChar char="•"/>
              <a:defRPr sz="2700"/>
            </a:pPr>
            <a:r>
              <a:t>Africa (but post 1950…)</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Future Duration of Modern Economic Growth"/>
          <p:cNvSpPr txBox="1"/>
          <p:nvPr>
            <p:ph type="title" idx="4294967295"/>
          </p:nvPr>
        </p:nvSpPr>
        <p:spPr>
          <a:xfrm>
            <a:off x="457200" y="-1"/>
            <a:ext cx="8229600" cy="1417639"/>
          </a:xfrm>
          <a:prstGeom prst="rect">
            <a:avLst/>
          </a:prstGeom>
        </p:spPr>
        <p:txBody>
          <a:bodyPr>
            <a:normAutofit fontScale="100000" lnSpcReduction="0"/>
          </a:bodyPr>
          <a:lstStyle>
            <a:lvl1pPr defTabSz="443484">
              <a:defRPr sz="4268"/>
            </a:lvl1pPr>
          </a:lstStyle>
          <a:p>
            <a:pPr/>
            <a:r>
              <a:t>Future Duration of Modern Economic Growth</a:t>
            </a:r>
          </a:p>
        </p:txBody>
      </p:sp>
      <p:sp>
        <p:nvSpPr>
          <p:cNvPr id="176" name="Gordon vs. Varian…"/>
          <p:cNvSpPr txBox="1"/>
          <p:nvPr>
            <p:ph type="body" idx="4294967295"/>
          </p:nvPr>
        </p:nvSpPr>
        <p:spPr>
          <a:xfrm>
            <a:off x="457200" y="1417637"/>
            <a:ext cx="8229600" cy="5080001"/>
          </a:xfrm>
          <a:prstGeom prst="rect">
            <a:avLst/>
          </a:prstGeom>
        </p:spPr>
        <p:txBody>
          <a:bodyPr>
            <a:normAutofit fontScale="100000" lnSpcReduction="0"/>
          </a:bodyPr>
          <a:lstStyle/>
          <a:p>
            <a:pPr marL="216027" indent="-216027" defTabSz="288036">
              <a:spcBef>
                <a:spcPts val="400"/>
              </a:spcBef>
              <a:defRPr sz="2016"/>
            </a:pPr>
            <a:r>
              <a:t>Gordon vs. Varian</a:t>
            </a:r>
          </a:p>
          <a:p>
            <a:pPr marL="216027" indent="-216027" defTabSz="288036">
              <a:spcBef>
                <a:spcPts val="400"/>
              </a:spcBef>
              <a:defRPr sz="2016"/>
            </a:pPr>
            <a:r>
              <a:t>Gordon: it’s all about: </a:t>
            </a:r>
          </a:p>
          <a:p>
            <a:pPr lvl="1" marL="504062" indent="-216027" defTabSz="288036">
              <a:spcBef>
                <a:spcPts val="400"/>
              </a:spcBef>
              <a:buChar char="•"/>
              <a:defRPr sz="2016"/>
            </a:pPr>
            <a:r>
              <a:t>matter manipulation, </a:t>
            </a:r>
          </a:p>
          <a:p>
            <a:pPr lvl="1" marL="504062" indent="-216027" defTabSz="288036">
              <a:spcBef>
                <a:spcPts val="400"/>
              </a:spcBef>
              <a:buChar char="•"/>
              <a:defRPr sz="2016"/>
            </a:pPr>
            <a:r>
              <a:t>power generation and application, and </a:t>
            </a:r>
          </a:p>
          <a:p>
            <a:pPr lvl="1" marL="504062" indent="-216027" defTabSz="288036">
              <a:spcBef>
                <a:spcPts val="400"/>
              </a:spcBef>
              <a:buChar char="•"/>
              <a:defRPr sz="2016"/>
            </a:pPr>
            <a:r>
              <a:t>flush toilets—and </a:t>
            </a:r>
          </a:p>
          <a:p>
            <a:pPr lvl="1" marL="504062" indent="-216027" defTabSz="288036">
              <a:spcBef>
                <a:spcPts val="400"/>
              </a:spcBef>
              <a:buChar char="•"/>
              <a:defRPr sz="2016"/>
            </a:pPr>
            <a:r>
              <a:t>that’s allover…</a:t>
            </a:r>
          </a:p>
          <a:p>
            <a:pPr marL="216027" indent="-216027" defTabSz="288036">
              <a:spcBef>
                <a:spcPts val="400"/>
              </a:spcBef>
              <a:defRPr sz="2016"/>
            </a:pPr>
            <a:r>
              <a:t>Varian: we combine:</a:t>
            </a:r>
          </a:p>
          <a:p>
            <a:pPr lvl="1" marL="504062" indent="-216027" defTabSz="288036">
              <a:spcBef>
                <a:spcPts val="400"/>
              </a:spcBef>
              <a:buChar char="•"/>
              <a:defRPr sz="2016"/>
            </a:pPr>
            <a:r>
              <a:t>physical stuff, </a:t>
            </a:r>
          </a:p>
          <a:p>
            <a:pPr lvl="1" marL="504062" indent="-216027" defTabSz="288036">
              <a:spcBef>
                <a:spcPts val="400"/>
              </a:spcBef>
              <a:buChar char="•"/>
              <a:defRPr sz="2016"/>
            </a:pPr>
            <a:r>
              <a:t>energy applied to matter-manipulation, </a:t>
            </a:r>
          </a:p>
          <a:p>
            <a:pPr lvl="1" marL="504062" indent="-216027" defTabSz="288036">
              <a:spcBef>
                <a:spcPts val="400"/>
              </a:spcBef>
              <a:buChar char="•"/>
              <a:defRPr sz="2016"/>
            </a:pPr>
            <a:r>
              <a:t>information, and </a:t>
            </a:r>
          </a:p>
          <a:p>
            <a:pPr lvl="1" marL="504062" indent="-216027" defTabSz="288036">
              <a:spcBef>
                <a:spcPts val="400"/>
              </a:spcBef>
              <a:buChar char="•"/>
              <a:defRPr sz="2016"/>
            </a:pPr>
            <a:r>
              <a:t>communication </a:t>
            </a:r>
          </a:p>
          <a:p>
            <a:pPr lvl="1" marL="504062" indent="-216027" defTabSz="288036">
              <a:spcBef>
                <a:spcPts val="400"/>
              </a:spcBef>
              <a:buChar char="•"/>
              <a:defRPr sz="2016"/>
            </a:pPr>
            <a:r>
              <a:t>to generate utility—and </a:t>
            </a:r>
          </a:p>
          <a:p>
            <a:pPr lvl="1" marL="504062" indent="-216027" defTabSz="288036">
              <a:spcBef>
                <a:spcPts val="400"/>
              </a:spcBef>
              <a:buChar char="•"/>
              <a:defRPr sz="2016"/>
            </a:pPr>
            <a:r>
              <a:t>that’s just beginning…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What if there had been no Commercial Revolution?…"/>
          <p:cNvSpPr txBox="1"/>
          <p:nvPr>
            <p:ph type="body" sz="half" idx="4294967295"/>
          </p:nvPr>
        </p:nvSpPr>
        <p:spPr>
          <a:xfrm>
            <a:off x="277663" y="1267122"/>
            <a:ext cx="4419962" cy="5327975"/>
          </a:xfrm>
          <a:prstGeom prst="rect">
            <a:avLst/>
          </a:prstGeom>
        </p:spPr>
        <p:txBody>
          <a:bodyPr>
            <a:normAutofit fontScale="100000" lnSpcReduction="0"/>
          </a:bodyPr>
          <a:lstStyle/>
          <a:p>
            <a:pPr marL="0" indent="0" defTabSz="374904">
              <a:spcBef>
                <a:spcPts val="900"/>
              </a:spcBef>
              <a:buSzTx/>
              <a:buFontTx/>
              <a:buNone/>
              <a:defRPr b="1" sz="2460">
                <a:latin typeface="+mj-lt"/>
                <a:ea typeface="+mj-ea"/>
                <a:cs typeface="+mj-cs"/>
                <a:sym typeface="Helvetica"/>
              </a:defRPr>
            </a:pPr>
            <a:r>
              <a:t>What if there had been no Commercial Revolution?</a:t>
            </a:r>
          </a:p>
          <a:p>
            <a:pPr marL="197317" indent="-197317" defTabSz="374904">
              <a:spcBef>
                <a:spcPts val="900"/>
              </a:spcBef>
              <a:buFontTx/>
              <a:defRPr sz="1640">
                <a:latin typeface="Times New Roman"/>
                <a:ea typeface="Times New Roman"/>
                <a:cs typeface="Times New Roman"/>
                <a:sym typeface="Times New Roman"/>
              </a:defRPr>
            </a:pPr>
            <a:r>
              <a:t>What would we have to eliminate from our world?</a:t>
            </a:r>
          </a:p>
          <a:p>
            <a:pPr lvl="1" marL="509737" indent="-197317" defTabSz="374904">
              <a:spcBef>
                <a:spcPts val="900"/>
              </a:spcBef>
              <a:buFontTx/>
              <a:buChar char="•"/>
              <a:defRPr sz="1640">
                <a:latin typeface="Times New Roman"/>
                <a:ea typeface="Times New Roman"/>
                <a:cs typeface="Times New Roman"/>
                <a:sym typeface="Times New Roman"/>
              </a:defRPr>
            </a:pPr>
            <a:r>
              <a:t>The New World &amp; the Columbian Exchange</a:t>
            </a:r>
          </a:p>
          <a:p>
            <a:pPr lvl="1" marL="509737" indent="-197317" defTabSz="374904">
              <a:spcBef>
                <a:spcPts val="900"/>
              </a:spcBef>
              <a:buFontTx/>
              <a:buChar char="•"/>
              <a:defRPr sz="1640">
                <a:latin typeface="Times New Roman"/>
                <a:ea typeface="Times New Roman"/>
                <a:cs typeface="Times New Roman"/>
                <a:sym typeface="Times New Roman"/>
              </a:defRPr>
            </a:pPr>
            <a:r>
              <a:t>Merchant republics &amp; constitutional monarchies</a:t>
            </a:r>
          </a:p>
          <a:p>
            <a:pPr lvl="1" marL="509737" indent="-197317" defTabSz="374904">
              <a:spcBef>
                <a:spcPts val="900"/>
              </a:spcBef>
              <a:buFontTx/>
              <a:buChar char="•"/>
              <a:defRPr sz="1640">
                <a:latin typeface="Times New Roman"/>
                <a:ea typeface="Times New Roman"/>
                <a:cs typeface="Times New Roman"/>
                <a:sym typeface="Times New Roman"/>
              </a:defRPr>
            </a:pPr>
            <a:r>
              <a:t>Printing as transformative for intellectual life?</a:t>
            </a:r>
          </a:p>
          <a:p>
            <a:pPr marL="197317" indent="-197317" defTabSz="374904">
              <a:spcBef>
                <a:spcPts val="900"/>
              </a:spcBef>
              <a:buFontTx/>
              <a:defRPr sz="1640">
                <a:latin typeface="Times New Roman"/>
                <a:ea typeface="Times New Roman"/>
                <a:cs typeface="Times New Roman"/>
                <a:sym typeface="Times New Roman"/>
              </a:defRPr>
            </a:pPr>
            <a:r>
              <a:t>Is this plausible?</a:t>
            </a:r>
          </a:p>
          <a:p>
            <a:pPr marL="197317" indent="-197317" defTabSz="374904">
              <a:spcBef>
                <a:spcPts val="900"/>
              </a:spcBef>
              <a:buFontTx/>
              <a:defRPr sz="1640">
                <a:latin typeface="Times New Roman"/>
                <a:ea typeface="Times New Roman"/>
                <a:cs typeface="Times New Roman"/>
                <a:sym typeface="Times New Roman"/>
              </a:defRPr>
            </a:pPr>
            <a:r>
              <a:t>Rate of ideas growth settles at 0.035%/yr = 0.7%/generation</a:t>
            </a:r>
          </a:p>
          <a:p>
            <a:pPr lvl="1" marL="509737" indent="-197317" defTabSz="374904">
              <a:spcBef>
                <a:spcPts val="900"/>
              </a:spcBef>
              <a:buFontTx/>
              <a:buChar char="•"/>
              <a:defRPr sz="1640">
                <a:latin typeface="Times New Roman"/>
                <a:ea typeface="Times New Roman"/>
                <a:cs typeface="Times New Roman"/>
                <a:sym typeface="Times New Roman"/>
              </a:defRPr>
            </a:pPr>
            <a:r>
              <a:t>Doubling time of 2000 years </a:t>
            </a:r>
          </a:p>
          <a:p>
            <a:pPr marL="197317" indent="-197317" defTabSz="374904">
              <a:spcBef>
                <a:spcPts val="900"/>
              </a:spcBef>
              <a:buFontTx/>
              <a:defRPr sz="1640">
                <a:latin typeface="Times New Roman"/>
                <a:ea typeface="Times New Roman"/>
                <a:cs typeface="Times New Roman"/>
                <a:sym typeface="Times New Roman"/>
              </a:defRPr>
            </a:pPr>
            <a:r>
              <a:t>World today of 1/10 population, $2.50/day</a:t>
            </a:r>
          </a:p>
          <a:p>
            <a:pPr lvl="1" marL="509737" indent="-197317" defTabSz="374904">
              <a:spcBef>
                <a:spcPts val="900"/>
              </a:spcBef>
              <a:buFontTx/>
              <a:buChar char="•"/>
              <a:defRPr sz="1640">
                <a:latin typeface="Times New Roman"/>
                <a:ea typeface="Times New Roman"/>
                <a:cs typeface="Times New Roman"/>
                <a:sym typeface="Times New Roman"/>
              </a:defRPr>
            </a:pPr>
            <a:r>
              <a:t>Population growing at glacial pace</a:t>
            </a:r>
          </a:p>
        </p:txBody>
      </p:sp>
      <p:sp>
        <p:nvSpPr>
          <p:cNvPr id="56" name="Permanent Agrarian Age World"/>
          <p:cNvSpPr txBox="1"/>
          <p:nvPr>
            <p:ph type="title" idx="4294967295"/>
          </p:nvPr>
        </p:nvSpPr>
        <p:spPr>
          <a:xfrm>
            <a:off x="277663" y="-1"/>
            <a:ext cx="8572501" cy="1270001"/>
          </a:xfrm>
          <a:prstGeom prst="rect">
            <a:avLst/>
          </a:prstGeom>
        </p:spPr>
        <p:txBody>
          <a:bodyPr>
            <a:normAutofit fontScale="100000" lnSpcReduction="0"/>
          </a:bodyPr>
          <a:lstStyle>
            <a:lvl1pPr defTabSz="342900">
              <a:defRPr sz="4500">
                <a:latin typeface="+mj-lt"/>
                <a:ea typeface="+mj-ea"/>
                <a:cs typeface="+mj-cs"/>
                <a:sym typeface="Helvetica"/>
              </a:defRPr>
            </a:lvl1pPr>
          </a:lstStyle>
          <a:p>
            <a:pPr/>
            <a:r>
              <a:t>Permanent Agrarian Age World</a:t>
            </a:r>
          </a:p>
        </p:txBody>
      </p:sp>
      <p:pic>
        <p:nvPicPr>
          <p:cNvPr id="57" name="Image" descr="Image"/>
          <p:cNvPicPr>
            <a:picLocks noChangeAspect="0"/>
          </p:cNvPicPr>
          <p:nvPr/>
        </p:nvPicPr>
        <p:blipFill>
          <a:blip r:embed="rId2">
            <a:extLst/>
          </a:blip>
          <a:stretch>
            <a:fillRect/>
          </a:stretch>
        </p:blipFill>
        <p:spPr>
          <a:xfrm>
            <a:off x="4697624" y="1267122"/>
            <a:ext cx="4152540" cy="5327975"/>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Bob Gordon: Technological Exhaustion Occurred Forty Years Ago"/>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Bob Gordon: Technological Exhaustion Occurred Forty Years Ago</a:t>
            </a:r>
          </a:p>
        </p:txBody>
      </p:sp>
      <p:sp>
        <p:nvSpPr>
          <p:cNvPr id="179" name="Robert J. Gordon. 2014. “The Demise of U.S. Economic Growth: Restatement, Rebuttal, and Reflections.” NBER Working Paper No. 19895 (February). www.nber.org/papers/w19895…"/>
          <p:cNvSpPr txBox="1"/>
          <p:nvPr>
            <p:ph type="body" sz="half" idx="4294967295"/>
          </p:nvPr>
        </p:nvSpPr>
        <p:spPr>
          <a:xfrm>
            <a:off x="457200" y="1417637"/>
            <a:ext cx="3149600" cy="5080001"/>
          </a:xfrm>
          <a:prstGeom prst="rect">
            <a:avLst/>
          </a:prstGeom>
        </p:spPr>
        <p:txBody>
          <a:bodyPr>
            <a:normAutofit fontScale="100000" lnSpcReduction="0"/>
          </a:bodyPr>
          <a:lstStyle/>
          <a:p>
            <a:pPr marL="137160" indent="-137160" defTabSz="182880">
              <a:spcBef>
                <a:spcPts val="300"/>
              </a:spcBef>
              <a:defRPr sz="1280"/>
            </a:pPr>
            <a:r>
              <a:t>Robert J. Gordon. 2014. “The Demise of U.S. Economic Growth: Restatement, Rebuttal, and Reflections.” NBER Working Paper No. 19895 (February). </a:t>
            </a:r>
            <a:r>
              <a:rPr u="sng">
                <a:solidFill>
                  <a:srgbClr val="0000FF"/>
                </a:solidFill>
                <a:uFill>
                  <a:solidFill>
                    <a:srgbClr val="0000FF"/>
                  </a:solidFill>
                </a:uFill>
                <a:hlinkClick r:id="rId2" invalidUrl="" action="" tgtFrame="" tooltip="" history="1" highlightClick="0" endSnd="0"/>
              </a:rPr>
              <a:t>www.nber.org/papers/w19895</a:t>
            </a:r>
            <a:r>
              <a:t> </a:t>
            </a:r>
          </a:p>
          <a:p>
            <a:pPr marL="137160" indent="-137160" defTabSz="182880">
              <a:spcBef>
                <a:spcPts val="300"/>
              </a:spcBef>
              <a:defRPr sz="1280"/>
            </a:pPr>
          </a:p>
          <a:p>
            <a:pPr marL="137160" indent="-137160" defTabSz="182880">
              <a:spcBef>
                <a:spcPts val="300"/>
              </a:spcBef>
              <a:defRPr sz="1280"/>
            </a:pPr>
            <a:r>
              <a:t>“There is no need to forecast that innovation in the future will ‘falter’…. The slowdown in the rate of productivity growth… occurred more than four decades ago….</a:t>
            </a:r>
          </a:p>
          <a:p>
            <a:pPr marL="137160" indent="-137160" defTabSz="182880">
              <a:spcBef>
                <a:spcPts val="300"/>
              </a:spcBef>
              <a:defRPr sz="1280"/>
            </a:pPr>
          </a:p>
          <a:p>
            <a:pPr marL="137160" indent="-137160" defTabSz="182880">
              <a:spcBef>
                <a:spcPts val="300"/>
              </a:spcBef>
              <a:defRPr sz="1280"/>
            </a:pPr>
            <a:r>
              <a:t>“[My] forecast assumes that innovations in the next 40 years will be developed at the same pace as the last four decades, but reasons for skepticism are provided for that prediction….</a:t>
            </a:r>
          </a:p>
          <a:p>
            <a:pPr marL="137160" indent="-137160" defTabSz="182880">
              <a:spcBef>
                <a:spcPts val="300"/>
              </a:spcBef>
              <a:defRPr sz="1280"/>
            </a:pPr>
          </a:p>
          <a:p>
            <a:pPr marL="137160" indent="-137160" defTabSz="182880">
              <a:spcBef>
                <a:spcPts val="300"/>
              </a:spcBef>
              <a:defRPr sz="1280"/>
            </a:pPr>
            <a:r>
              <a:t>“The… 1870 and 1900, with continuing benefits to 1972… “Second Industrial Revolution” (IR #2)…. growth rate of American productivity… [of] 2.36 percent per year, compared to 1.59 percent per year since 1972. That permanent decline of 0.8[%-points]… measure[s] the extent to which the single-dimension digital “Third Industrial Revolution” (IR #3) has fallen short of the multi-dimensional IR #2…</a:t>
            </a:r>
          </a:p>
        </p:txBody>
      </p:sp>
      <p:pic>
        <p:nvPicPr>
          <p:cNvPr id="180" name="www_nber_org_papers_w19895_pdf.png" descr="www_nber_org_papers_w19895_pdf.png"/>
          <p:cNvPicPr>
            <a:picLocks noChangeAspect="0"/>
          </p:cNvPicPr>
          <p:nvPr/>
        </p:nvPicPr>
        <p:blipFill>
          <a:blip r:embed="rId3">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Bob Gordon: Power and Matter Manipulation and Flush Toilets"/>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Bob Gordon: Power and Matter Manipulation and Flush Toilets</a:t>
            </a:r>
          </a:p>
        </p:txBody>
      </p:sp>
      <p:sp>
        <p:nvSpPr>
          <p:cNvPr id="183" name="Modern Economic Growth ain’t going to continue…"/>
          <p:cNvSpPr txBox="1"/>
          <p:nvPr>
            <p:ph type="body" sz="half" idx="4294967295"/>
          </p:nvPr>
        </p:nvSpPr>
        <p:spPr>
          <a:xfrm>
            <a:off x="457200" y="1417637"/>
            <a:ext cx="3149600" cy="5080001"/>
          </a:xfrm>
          <a:prstGeom prst="rect">
            <a:avLst/>
          </a:prstGeom>
        </p:spPr>
        <p:txBody>
          <a:bodyPr>
            <a:normAutofit fontScale="100000" lnSpcReduction="0"/>
          </a:bodyPr>
          <a:lstStyle/>
          <a:p>
            <a:pPr marL="171450" indent="-171450" defTabSz="228600">
              <a:spcBef>
                <a:spcPts val="300"/>
              </a:spcBef>
              <a:defRPr sz="1600"/>
            </a:pPr>
            <a:r>
              <a:t>Modern Economic Growth ain’t going to continue</a:t>
            </a:r>
          </a:p>
          <a:p>
            <a:pPr marL="171450" indent="-171450" defTabSz="228600">
              <a:spcBef>
                <a:spcPts val="300"/>
              </a:spcBef>
              <a:defRPr sz="1600"/>
            </a:pPr>
          </a:p>
          <a:p>
            <a:pPr marL="171450" indent="-171450" defTabSz="228600">
              <a:spcBef>
                <a:spcPts val="300"/>
              </a:spcBef>
              <a:defRPr sz="1600"/>
            </a:pPr>
            <a:r>
              <a:t>It’s really all about:</a:t>
            </a:r>
          </a:p>
          <a:p>
            <a:pPr lvl="1" marL="400050" indent="-171450" defTabSz="228600">
              <a:spcBef>
                <a:spcPts val="300"/>
              </a:spcBef>
              <a:buChar char="•"/>
              <a:defRPr sz="1600"/>
            </a:pPr>
            <a:r>
              <a:t>Nonhuman combustion-based energy sources</a:t>
            </a:r>
          </a:p>
          <a:p>
            <a:pPr lvl="1" marL="400050" indent="-171450" defTabSz="228600">
              <a:spcBef>
                <a:spcPts val="300"/>
              </a:spcBef>
              <a:buChar char="•"/>
              <a:defRPr sz="1600"/>
            </a:pPr>
            <a:r>
              <a:t>Use of energy and automatic machinery for matter manipulation</a:t>
            </a:r>
          </a:p>
          <a:p>
            <a:pPr lvl="1" marL="400050" indent="-171450" defTabSz="228600">
              <a:spcBef>
                <a:spcPts val="300"/>
              </a:spcBef>
              <a:buChar char="•"/>
              <a:defRPr sz="1600"/>
            </a:pPr>
            <a:r>
              <a:t>Flush toilets</a:t>
            </a:r>
          </a:p>
          <a:p>
            <a:pPr lvl="1" marL="400050" indent="-171450" defTabSz="228600">
              <a:spcBef>
                <a:spcPts val="300"/>
              </a:spcBef>
              <a:buChar char="•"/>
              <a:defRPr sz="1600"/>
            </a:pPr>
            <a:r>
              <a:t>Everything else that is important is subject to Baumol’s disease</a:t>
            </a:r>
          </a:p>
          <a:p>
            <a:pPr lvl="1" marL="400050" indent="-171450" defTabSz="228600">
              <a:spcBef>
                <a:spcPts val="300"/>
              </a:spcBef>
              <a:buChar char="•"/>
              <a:defRPr sz="1600"/>
            </a:pPr>
          </a:p>
          <a:p>
            <a:pPr marL="171450" indent="-171450" defTabSz="228600">
              <a:spcBef>
                <a:spcPts val="300"/>
              </a:spcBef>
              <a:defRPr sz="1600"/>
            </a:pPr>
            <a:r>
              <a:t>The Trachtenberg/Nordhaus counter…</a:t>
            </a:r>
          </a:p>
          <a:p>
            <a:pPr marL="171450" indent="-171450" defTabSz="228600">
              <a:spcBef>
                <a:spcPts val="300"/>
              </a:spcBef>
              <a:defRPr sz="1600"/>
            </a:pPr>
          </a:p>
          <a:p>
            <a:pPr marL="171450" indent="-171450" defTabSz="228600">
              <a:spcBef>
                <a:spcPts val="300"/>
              </a:spcBef>
              <a:defRPr sz="1600"/>
            </a:pPr>
            <a:r>
              <a:t>The Varian counter…</a:t>
            </a:r>
          </a:p>
        </p:txBody>
      </p:sp>
      <p:pic>
        <p:nvPicPr>
          <p:cNvPr id="184" name="www_nber_org_papers_w19895_pdf.png" descr="www_nber_org_papers_w19895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Bob Gordon: 1996-2004 a Flash in the Pan"/>
          <p:cNvSpPr txBox="1"/>
          <p:nvPr>
            <p:ph type="title" idx="4294967295"/>
          </p:nvPr>
        </p:nvSpPr>
        <p:spPr>
          <a:xfrm>
            <a:off x="457200" y="274637"/>
            <a:ext cx="8229600" cy="1143001"/>
          </a:xfrm>
          <a:prstGeom prst="rect">
            <a:avLst/>
          </a:prstGeom>
        </p:spPr>
        <p:txBody>
          <a:bodyPr>
            <a:normAutofit fontScale="100000" lnSpcReduction="0"/>
          </a:bodyPr>
          <a:lstStyle>
            <a:lvl1pPr defTabSz="384047">
              <a:defRPr sz="3696">
                <a:solidFill>
                  <a:srgbClr val="000000"/>
                </a:solidFill>
              </a:defRPr>
            </a:lvl1pPr>
          </a:lstStyle>
          <a:p>
            <a:pPr/>
            <a:r>
              <a:t>Bob Gordon: 1996-2004 a Flash in the Pan</a:t>
            </a:r>
          </a:p>
        </p:txBody>
      </p:sp>
      <p:sp>
        <p:nvSpPr>
          <p:cNvPr id="187" name="Modern Economic Growth ain’t going to continue at its 1890-1972 pace…"/>
          <p:cNvSpPr txBox="1"/>
          <p:nvPr>
            <p:ph type="body" sz="half" idx="4294967295"/>
          </p:nvPr>
        </p:nvSpPr>
        <p:spPr>
          <a:xfrm>
            <a:off x="457200" y="1417637"/>
            <a:ext cx="3149600" cy="5080001"/>
          </a:xfrm>
          <a:prstGeom prst="rect">
            <a:avLst/>
          </a:prstGeom>
        </p:spPr>
        <p:txBody>
          <a:bodyPr>
            <a:normAutofit fontScale="100000" lnSpcReduction="0"/>
          </a:bodyPr>
          <a:lstStyle/>
          <a:p>
            <a:pPr marL="243459" indent="-243459" defTabSz="324611">
              <a:spcBef>
                <a:spcPts val="500"/>
              </a:spcBef>
              <a:defRPr sz="2272"/>
            </a:pPr>
            <a:r>
              <a:t>Modern Economic Growth ain’t going to continue at its 1890-1972 pace</a:t>
            </a:r>
          </a:p>
          <a:p>
            <a:pPr marL="243459" indent="-243459" defTabSz="324611">
              <a:spcBef>
                <a:spcPts val="500"/>
              </a:spcBef>
              <a:defRPr sz="2272"/>
            </a:pPr>
          </a:p>
          <a:p>
            <a:pPr marL="243459" indent="-243459" defTabSz="324611">
              <a:spcBef>
                <a:spcPts val="500"/>
              </a:spcBef>
              <a:defRPr sz="2272"/>
            </a:pPr>
            <a:r>
              <a:t>In what ways is 2004-13 unrepresentative of the future?</a:t>
            </a:r>
          </a:p>
          <a:p>
            <a:pPr marL="243459" indent="-243459" defTabSz="324611">
              <a:spcBef>
                <a:spcPts val="500"/>
              </a:spcBef>
              <a:defRPr sz="2272"/>
            </a:pPr>
          </a:p>
          <a:p>
            <a:pPr marL="243459" indent="-243459" defTabSz="324611">
              <a:spcBef>
                <a:spcPts val="500"/>
              </a:spcBef>
              <a:defRPr sz="2272"/>
            </a:pPr>
            <a:r>
              <a:t>How would we figure out whether 1996-2004 or 1972-1996 is more likely going forward?</a:t>
            </a:r>
          </a:p>
        </p:txBody>
      </p:sp>
      <p:pic>
        <p:nvPicPr>
          <p:cNvPr id="188" name="www_nber_org_papers_w19895_pdf.png" descr="www_nber_org_papers_w19895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Bob Gordon: “Headwinds”"/>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Bob Gordon: “Headwinds”</a:t>
            </a:r>
          </a:p>
        </p:txBody>
      </p:sp>
      <p:sp>
        <p:nvSpPr>
          <p:cNvPr id="191" name="Modern Economic Growth ain’t going to continue at its 1890-1972 pace…"/>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spcBef>
                <a:spcPts val="400"/>
              </a:spcBef>
              <a:defRPr sz="2080"/>
            </a:pPr>
            <a:r>
              <a:t>Modern Economic Growth ain’t going to continue at its 1890-1972 pace</a:t>
            </a:r>
          </a:p>
          <a:p>
            <a:pPr marL="222884" indent="-222884" defTabSz="297179">
              <a:spcBef>
                <a:spcPts val="400"/>
              </a:spcBef>
              <a:defRPr sz="2080"/>
            </a:pPr>
          </a:p>
          <a:p>
            <a:pPr marL="222884" indent="-222884" defTabSz="297179">
              <a:spcBef>
                <a:spcPts val="400"/>
              </a:spcBef>
              <a:defRPr sz="2080"/>
            </a:pPr>
            <a:r>
              <a:t>Demography yes…</a:t>
            </a:r>
          </a:p>
          <a:p>
            <a:pPr marL="222884" indent="-222884" defTabSz="297179">
              <a:spcBef>
                <a:spcPts val="400"/>
              </a:spcBef>
              <a:defRPr sz="2080"/>
            </a:pPr>
          </a:p>
          <a:p>
            <a:pPr marL="222884" indent="-222884" defTabSz="297179">
              <a:spcBef>
                <a:spcPts val="400"/>
              </a:spcBef>
              <a:defRPr sz="2080"/>
            </a:pPr>
            <a:r>
              <a:t>But education, inequality, “debt fix”?</a:t>
            </a:r>
          </a:p>
          <a:p>
            <a:pPr marL="222884" indent="-222884" defTabSz="297179">
              <a:spcBef>
                <a:spcPts val="400"/>
              </a:spcBef>
              <a:defRPr sz="2080"/>
            </a:pPr>
          </a:p>
          <a:p>
            <a:pPr marL="222884" indent="-222884" defTabSz="297179">
              <a:spcBef>
                <a:spcPts val="400"/>
              </a:spcBef>
              <a:defRPr sz="2080"/>
            </a:pPr>
            <a:r>
              <a:t>Gordon is greatly widening his critique beyond the uniqueness of IR#2</a:t>
            </a:r>
          </a:p>
        </p:txBody>
      </p:sp>
      <p:pic>
        <p:nvPicPr>
          <p:cNvPr id="192" name="www_nber_org_papers_w19895_pdf.png" descr="www_nber_org_papers_w19895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Bob Gordon: The Eighty Years Before 1890"/>
          <p:cNvSpPr txBox="1"/>
          <p:nvPr>
            <p:ph type="title" idx="4294967295"/>
          </p:nvPr>
        </p:nvSpPr>
        <p:spPr>
          <a:xfrm>
            <a:off x="457200" y="274637"/>
            <a:ext cx="8229600" cy="1143001"/>
          </a:xfrm>
          <a:prstGeom prst="rect">
            <a:avLst/>
          </a:prstGeom>
        </p:spPr>
        <p:txBody>
          <a:bodyPr>
            <a:normAutofit fontScale="100000" lnSpcReduction="0"/>
          </a:bodyPr>
          <a:lstStyle>
            <a:lvl1pPr defTabSz="379475">
              <a:defRPr sz="3652">
                <a:solidFill>
                  <a:srgbClr val="000000"/>
                </a:solidFill>
              </a:defRPr>
            </a:lvl1pPr>
          </a:lstStyle>
          <a:p>
            <a:pPr/>
            <a:r>
              <a:t>Bob Gordon: The Eighty Years Before 1890</a:t>
            </a:r>
          </a:p>
        </p:txBody>
      </p:sp>
      <p:sp>
        <p:nvSpPr>
          <p:cNvPr id="195" name="In October, 1879, Thomas Edison created the first working electric light bulb……"/>
          <p:cNvSpPr txBox="1"/>
          <p:nvPr>
            <p:ph type="body" idx="4294967295"/>
          </p:nvPr>
        </p:nvSpPr>
        <p:spPr>
          <a:xfrm>
            <a:off x="457200" y="1417637"/>
            <a:ext cx="8229600" cy="5080001"/>
          </a:xfrm>
          <a:prstGeom prst="rect">
            <a:avLst/>
          </a:prstGeom>
        </p:spPr>
        <p:txBody>
          <a:bodyPr>
            <a:normAutofit fontScale="100000" lnSpcReduction="0"/>
          </a:bodyPr>
          <a:lstStyle/>
          <a:p>
            <a:pPr marL="205740" indent="-205740" defTabSz="274320">
              <a:spcBef>
                <a:spcPts val="400"/>
              </a:spcBef>
              <a:defRPr sz="1920"/>
            </a:pPr>
            <a:r>
              <a:t>In October, 1879, Thomas Edison created the first working electric light bulb…</a:t>
            </a:r>
          </a:p>
          <a:p>
            <a:pPr marL="205740" indent="-205740" defTabSz="274320">
              <a:spcBef>
                <a:spcPts val="400"/>
              </a:spcBef>
              <a:defRPr sz="1920"/>
            </a:pPr>
            <a:r>
              <a:t>Between 1890 and 1930 the American household became fully “networked,” replacing its previous isolation by five types of connections – electricity, gas, telephone, running water, and sewer pipes….</a:t>
            </a:r>
          </a:p>
          <a:p>
            <a:pPr marL="205740" indent="-205740" defTabSz="274320">
              <a:spcBef>
                <a:spcPts val="400"/>
              </a:spcBef>
              <a:defRPr sz="1920"/>
            </a:pPr>
            <a:r>
              <a:t>Two months after Edison’s electric light, Karl Benz achieved the first reliable and workable internal combustion engine…</a:t>
            </a:r>
          </a:p>
          <a:p>
            <a:pPr marL="205740" indent="-205740" defTabSz="274320">
              <a:spcBef>
                <a:spcPts val="400"/>
              </a:spcBef>
              <a:defRPr sz="1920"/>
            </a:pPr>
            <a:r>
              <a:t>An Englishman named David Edward Hughes succeeded in sending a wireless signal several hundred meters in London almost two decades before Marconi won his earliest wireless patents</a:t>
            </a:r>
          </a:p>
          <a:p>
            <a:pPr marL="205740" indent="-205740" defTabSz="274320">
              <a:spcBef>
                <a:spcPts val="400"/>
              </a:spcBef>
              <a:defRPr sz="1920"/>
            </a:pPr>
            <a:r>
              <a:t>At least three aspects of the Second Industrial Revolution have received less attention than they deserve… the multi-dimensional nature… everything happened all at once…. economic progress through 1972 mainly consisted of consolidating the incomplete aspects of IR #2 across many subsidiary and complementary inventions….</a:t>
            </a:r>
          </a:p>
          <a:p>
            <a:pPr marL="205740" indent="-205740" defTabSz="274320">
              <a:spcBef>
                <a:spcPts val="400"/>
              </a:spcBef>
              <a:defRPr sz="1920"/>
            </a:pPr>
            <a:r>
              <a:t>Two criteria help to capture the uniqueness of IR#2. First, something cannot be more than 100 percent…. The second … some indicators cannot go below zero…</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Bob Gordon: The Next Forty Years"/>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Bob Gordon: The Next Forty Years</a:t>
            </a:r>
          </a:p>
        </p:txBody>
      </p:sp>
      <p:sp>
        <p:nvSpPr>
          <p:cNvPr id="198" name="As we peer out into the future, the achievements of the past 40 years set a hurdle that is dauntingly high.…"/>
          <p:cNvSpPr txBox="1"/>
          <p:nvPr>
            <p:ph type="body" idx="4294967295"/>
          </p:nvPr>
        </p:nvSpPr>
        <p:spPr>
          <a:xfrm>
            <a:off x="457200" y="1417637"/>
            <a:ext cx="8229600" cy="5080001"/>
          </a:xfrm>
          <a:prstGeom prst="rect">
            <a:avLst/>
          </a:prstGeom>
        </p:spPr>
        <p:txBody>
          <a:bodyPr>
            <a:normAutofit fontScale="100000" lnSpcReduction="0"/>
          </a:bodyPr>
          <a:lstStyle/>
          <a:p>
            <a:pPr marL="216027" indent="-216027" defTabSz="288036">
              <a:spcBef>
                <a:spcPts val="400"/>
              </a:spcBef>
              <a:defRPr sz="2016"/>
            </a:pPr>
            <a:r>
              <a:t>As we peer out into the future, the achievements of the past 40 years set a hurdle that is dauntingly high. </a:t>
            </a:r>
          </a:p>
          <a:p>
            <a:pPr marL="216027" indent="-216027" defTabSz="288036">
              <a:spcBef>
                <a:spcPts val="400"/>
              </a:spcBef>
              <a:defRPr sz="2016"/>
            </a:pPr>
            <a:r>
              <a:t>The achievements that must be matched for importance in the next four decades include:</a:t>
            </a:r>
          </a:p>
          <a:p>
            <a:pPr lvl="1" marL="504062" indent="-216027" defTabSz="288036">
              <a:spcBef>
                <a:spcPts val="400"/>
              </a:spcBef>
              <a:buChar char="•"/>
              <a:defRPr sz="2016"/>
            </a:pPr>
            <a:r>
              <a:t>Memory typewriters, the personal computer, word-processing and spreadsheets</a:t>
            </a:r>
          </a:p>
          <a:p>
            <a:pPr lvl="1" marL="504062" indent="-216027" defTabSz="288036">
              <a:spcBef>
                <a:spcPts val="400"/>
              </a:spcBef>
              <a:buChar char="•"/>
              <a:defRPr sz="2016"/>
            </a:pPr>
            <a:r>
              <a:t>Bar-code scanning, ATM banking, cable and satellite TV</a:t>
            </a:r>
          </a:p>
          <a:p>
            <a:pPr lvl="1" marL="504062" indent="-216027" defTabSz="288036">
              <a:spcBef>
                <a:spcPts val="400"/>
              </a:spcBef>
              <a:buChar char="•"/>
              <a:defRPr sz="2016"/>
            </a:pPr>
            <a:r>
              <a:t>Internet, e-mail, web browsing, e-commerce</a:t>
            </a:r>
          </a:p>
          <a:p>
            <a:pPr lvl="1" marL="504062" indent="-216027" defTabSz="288036">
              <a:spcBef>
                <a:spcPts val="400"/>
              </a:spcBef>
              <a:buChar char="•"/>
              <a:defRPr sz="2016"/>
            </a:pPr>
            <a:r>
              <a:t>Google, Amazon, Wikipedia, Linked-In, Facebook</a:t>
            </a:r>
          </a:p>
          <a:p>
            <a:pPr lvl="1" marL="504062" indent="-216027" defTabSz="288036">
              <a:spcBef>
                <a:spcPts val="400"/>
              </a:spcBef>
              <a:buChar char="•"/>
              <a:defRPr sz="2016"/>
            </a:pPr>
            <a:r>
              <a:t>Mobile phones, smart phones, ipads</a:t>
            </a:r>
          </a:p>
          <a:p>
            <a:pPr lvl="1" marL="504062" indent="-216027" defTabSz="288036">
              <a:spcBef>
                <a:spcPts val="400"/>
              </a:spcBef>
              <a:buChar char="•"/>
              <a:defRPr sz="2016"/>
            </a:pPr>
            <a:r>
              <a:t>CDs, DVDs, i-tunes, Netflix, movie streaming</a:t>
            </a:r>
          </a:p>
          <a:p>
            <a:pPr lvl="1" marL="504062" indent="-216027" defTabSz="288036">
              <a:spcBef>
                <a:spcPts val="400"/>
              </a:spcBef>
              <a:buChar char="•"/>
              <a:defRPr sz="2016"/>
            </a:pPr>
            <a:r>
              <a:t>Airline reservation systems, supply-chain monitoring systems, electronic library catalogs</a:t>
            </a:r>
          </a:p>
          <a:p>
            <a:pPr marL="216027" indent="-216027" defTabSz="288036">
              <a:spcBef>
                <a:spcPts val="400"/>
              </a:spcBef>
              <a:defRPr sz="2016"/>
            </a:pPr>
            <a:r>
              <a:t>What is in store for the next 40 years?</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ill Nordhaus: History of Lighting"/>
          <p:cNvSpPr txBox="1"/>
          <p:nvPr>
            <p:ph type="title" idx="4294967295"/>
          </p:nvPr>
        </p:nvSpPr>
        <p:spPr>
          <a:xfrm>
            <a:off x="457200" y="274637"/>
            <a:ext cx="8229600" cy="1143001"/>
          </a:xfrm>
          <a:prstGeom prst="rect">
            <a:avLst/>
          </a:prstGeom>
        </p:spPr>
        <p:txBody>
          <a:bodyPr>
            <a:normAutofit fontScale="100000" lnSpcReduction="0"/>
          </a:bodyPr>
          <a:lstStyle>
            <a:lvl1pPr>
              <a:defRPr sz="4400"/>
            </a:lvl1pPr>
          </a:lstStyle>
          <a:p>
            <a:pPr/>
            <a:r>
              <a:t>Bill Nordhaus: History of Lighting</a:t>
            </a:r>
          </a:p>
        </p:txBody>
      </p:sp>
      <p:sp>
        <p:nvSpPr>
          <p:cNvPr id="201" name="William D. Nordhaus. 1997. “Do Real-Output and Real-Wage Measures Capture Reality? The History of Lighting Suggests Not.” In The Economics of New Goods, edited by Timothy F. Bresnahan and Robert J. Gordon. Chicago: University of Chicago Press for NBER, pp. 29– 66. http://www.nber.org/chapters/c6064  | &lt;http://tinyurl.com/dl2017201a&gt;"/>
          <p:cNvSpPr txBox="1"/>
          <p:nvPr>
            <p:ph type="body" idx="4294967295"/>
          </p:nvPr>
        </p:nvSpPr>
        <p:spPr>
          <a:xfrm>
            <a:off x="457200" y="1417637"/>
            <a:ext cx="8229600" cy="4844158"/>
          </a:xfrm>
          <a:prstGeom prst="rect">
            <a:avLst/>
          </a:prstGeom>
        </p:spPr>
        <p:txBody>
          <a:bodyPr>
            <a:normAutofit fontScale="100000" lnSpcReduction="0"/>
          </a:bodyPr>
          <a:lstStyle/>
          <a:p>
            <a:pPr/>
            <a:r>
              <a:t>William D. Nordhaus. 1997. “Do Real-Output and Real-Wage Measures Capture Reality? The History of Lighting Suggests Not.” In </a:t>
            </a:r>
            <a:r>
              <a:rPr i="1"/>
              <a:t>The Economics of New Goods</a:t>
            </a:r>
            <a:r>
              <a:t>, edited by Timothy F. Bresnahan and Robert J. Gordon. Chicago: University of Chicago Press for NBER, pp. 29– 66. </a:t>
            </a:r>
            <a:r>
              <a:rPr u="sng">
                <a:solidFill>
                  <a:srgbClr val="0000FF"/>
                </a:solidFill>
                <a:uFill>
                  <a:solidFill>
                    <a:srgbClr val="0000FF"/>
                  </a:solidFill>
                </a:uFill>
                <a:hlinkClick r:id="rId2" invalidUrl="" action="" tgtFrame="" tooltip="" history="1" highlightClick="0" endSnd="0"/>
              </a:rPr>
              <a:t>http://www.nber.org/chapters/c6064</a:t>
            </a:r>
            <a:r>
              <a:t>  | &lt;</a:t>
            </a:r>
            <a:r>
              <a:rPr u="sng">
                <a:solidFill>
                  <a:srgbClr val="0000FF"/>
                </a:solidFill>
                <a:uFill>
                  <a:solidFill>
                    <a:srgbClr val="0000FF"/>
                  </a:solidFill>
                </a:uFill>
                <a:hlinkClick r:id="rId3" invalidUrl="" action="" tgtFrame="" tooltip="" history="1" highlightClick="0" endSnd="0"/>
              </a:rPr>
              <a:t>http://tinyurl.com/dl2017201a</a:t>
            </a:r>
            <a:r>
              <a:t>&gt;</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Bill Nordhaus: Measured Real Productivity"/>
          <p:cNvSpPr txBox="1"/>
          <p:nvPr>
            <p:ph type="title" idx="4294967295"/>
          </p:nvPr>
        </p:nvSpPr>
        <p:spPr>
          <a:xfrm>
            <a:off x="457200" y="274637"/>
            <a:ext cx="8229600" cy="1143001"/>
          </a:xfrm>
          <a:prstGeom prst="rect">
            <a:avLst/>
          </a:prstGeom>
        </p:spPr>
        <p:txBody>
          <a:bodyPr>
            <a:normAutofit fontScale="100000" lnSpcReduction="0"/>
          </a:bodyPr>
          <a:lstStyle>
            <a:lvl1pPr defTabSz="379475">
              <a:defRPr sz="3652">
                <a:solidFill>
                  <a:srgbClr val="000000"/>
                </a:solidFill>
              </a:defRPr>
            </a:lvl1pPr>
          </a:lstStyle>
          <a:p>
            <a:pPr/>
            <a:r>
              <a:t>Bill Nordhaus: Measured Real Productivity</a:t>
            </a:r>
          </a:p>
        </p:txBody>
      </p:sp>
      <p:sp>
        <p:nvSpPr>
          <p:cNvPr id="204" name="William D. Nordhaus. 1997. “Do Real-Output and Real-Wage Measures Capture Reality? The History of Lighting Suggests Not.” In The Economics of New Goods, edited by Timothy F. Bresnahan and Robert J. Gordon. Chicago: University of Chicago Press for NBER, pp. 29– 66. http://www.nber.org/chapters/c6064…"/>
          <p:cNvSpPr txBox="1"/>
          <p:nvPr>
            <p:ph type="body" sz="half" idx="4294967295"/>
          </p:nvPr>
        </p:nvSpPr>
        <p:spPr>
          <a:xfrm>
            <a:off x="457200" y="1417637"/>
            <a:ext cx="3149600" cy="5080001"/>
          </a:xfrm>
          <a:prstGeom prst="rect">
            <a:avLst/>
          </a:prstGeom>
        </p:spPr>
        <p:txBody>
          <a:bodyPr>
            <a:normAutofit fontScale="100000" lnSpcReduction="0"/>
          </a:bodyPr>
          <a:lstStyle/>
          <a:p>
            <a:pPr marL="195452" indent="-195452" defTabSz="260604">
              <a:spcBef>
                <a:spcPts val="400"/>
              </a:spcBef>
              <a:defRPr sz="1824"/>
            </a:pPr>
            <a:r>
              <a:t>William D. Nordhaus. 1997. “Do Real-Output and Real-Wage Measures Capture Reality? The History of Lighting Suggests Not.” In </a:t>
            </a:r>
            <a:r>
              <a:rPr i="1"/>
              <a:t>The Economics of New Goods</a:t>
            </a:r>
            <a:r>
              <a:t>, edited by Timothy F. Bresnahan and Robert J. Gordon. Chicago: University of Chicago Press for NBER, pp. 29– 66. </a:t>
            </a:r>
            <a:r>
              <a:rPr u="sng">
                <a:solidFill>
                  <a:srgbClr val="0000FF"/>
                </a:solidFill>
                <a:uFill>
                  <a:solidFill>
                    <a:srgbClr val="0000FF"/>
                  </a:solidFill>
                </a:uFill>
                <a:hlinkClick r:id="rId2" invalidUrl="" action="" tgtFrame="" tooltip="" history="1" highlightClick="0" endSnd="0"/>
              </a:rPr>
              <a:t>http://www.nber.org/chapters/c6064</a:t>
            </a:r>
          </a:p>
          <a:p>
            <a:pPr marL="195452" indent="-195452" defTabSz="260604">
              <a:spcBef>
                <a:spcPts val="400"/>
              </a:spcBef>
              <a:defRPr sz="1824"/>
            </a:pPr>
          </a:p>
          <a:p>
            <a:pPr marL="195452" indent="-195452" defTabSz="260604">
              <a:spcBef>
                <a:spcPts val="400"/>
              </a:spcBef>
              <a:defRPr sz="1824"/>
            </a:pPr>
            <a:r>
              <a:t>Conventional measures: a 15-fold increase in real first-world GDP/capita and productivity</a:t>
            </a:r>
          </a:p>
        </p:txBody>
      </p:sp>
      <p:pic>
        <p:nvPicPr>
          <p:cNvPr id="205" name="www_nber_org_chapters_c6064_pdf.png" descr="www_nber_org_chapters_c6064_pdf.png"/>
          <p:cNvPicPr>
            <a:picLocks noChangeAspect="0"/>
          </p:cNvPicPr>
          <p:nvPr/>
        </p:nvPicPr>
        <p:blipFill>
          <a:blip r:embed="rId3">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Bill Nordhaus: Rocket Ship to the Singularity?"/>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Bill Nordhaus: Rocket Ship to the Singularity?</a:t>
            </a:r>
          </a:p>
        </p:txBody>
      </p:sp>
      <p:sp>
        <p:nvSpPr>
          <p:cNvPr id="208" name="A 20-fold or a 30,000-fold increase in real wages in the North Atlantic since 1800?…"/>
          <p:cNvSpPr txBox="1"/>
          <p:nvPr>
            <p:ph type="body" sz="half" idx="4294967295"/>
          </p:nvPr>
        </p:nvSpPr>
        <p:spPr>
          <a:xfrm>
            <a:off x="457200" y="1417637"/>
            <a:ext cx="3149600" cy="5080001"/>
          </a:xfrm>
          <a:prstGeom prst="rect">
            <a:avLst/>
          </a:prstGeom>
        </p:spPr>
        <p:txBody>
          <a:bodyPr>
            <a:normAutofit fontScale="100000" lnSpcReduction="0"/>
          </a:bodyPr>
          <a:lstStyle/>
          <a:p>
            <a:pPr marL="188595" indent="-188595" defTabSz="251460">
              <a:spcBef>
                <a:spcPts val="400"/>
              </a:spcBef>
              <a:defRPr sz="1760"/>
            </a:pPr>
            <a:r>
              <a:t>A 20-fold or a 30,000-fold increase in real wages in the North Atlantic since 1800?</a:t>
            </a:r>
          </a:p>
          <a:p>
            <a:pPr marL="188595" indent="-188595" defTabSz="251460">
              <a:spcBef>
                <a:spcPts val="400"/>
              </a:spcBef>
              <a:defRPr sz="1760"/>
            </a:pPr>
          </a:p>
          <a:p>
            <a:pPr marL="188595" indent="-188595" defTabSz="251460">
              <a:spcBef>
                <a:spcPts val="400"/>
              </a:spcBef>
              <a:defRPr sz="1760"/>
            </a:pPr>
            <a:r>
              <a:t>Nordhaus calculates that—back in 1991—28% of consumption was “run-of-the-mill”, 36% had been “seismically-active” since 1800, and 37% was in sectors that had </a:t>
            </a:r>
            <a:r>
              <a:rPr i="1"/>
              <a:t>no effective affordable equivalent in 1800</a:t>
            </a:r>
            <a:endParaRPr i="1"/>
          </a:p>
          <a:p>
            <a:pPr marL="188595" indent="-188595" defTabSz="251460">
              <a:spcBef>
                <a:spcPts val="400"/>
              </a:spcBef>
              <a:defRPr sz="1760"/>
            </a:pPr>
          </a:p>
          <a:p>
            <a:pPr marL="188595" indent="-188595" defTabSz="251460">
              <a:spcBef>
                <a:spcPts val="400"/>
              </a:spcBef>
              <a:defRPr sz="1760"/>
            </a:pPr>
            <a:r>
              <a:t>Dixit-Stiglitz tells us that we multiply “ordinary” utilities by the number of varieties. Which way does that mislead us?</a:t>
            </a:r>
          </a:p>
        </p:txBody>
      </p:sp>
      <p:pic>
        <p:nvPicPr>
          <p:cNvPr id="209" name="www_nber_org_chapters_c6064_pdf.png" descr="www_nber_org_chapters_c6064_pdf.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Bill Nordhaus: Rocket Ship to the Singularity II"/>
          <p:cNvSpPr txBox="1"/>
          <p:nvPr>
            <p:ph type="title" idx="4294967295"/>
          </p:nvPr>
        </p:nvSpPr>
        <p:spPr>
          <a:xfrm>
            <a:off x="457200" y="0"/>
            <a:ext cx="8229600" cy="1143001"/>
          </a:xfrm>
          <a:prstGeom prst="rect">
            <a:avLst/>
          </a:prstGeom>
        </p:spPr>
        <p:txBody>
          <a:bodyPr>
            <a:normAutofit fontScale="100000" lnSpcReduction="0"/>
          </a:bodyPr>
          <a:lstStyle>
            <a:lvl1pPr defTabSz="288036">
              <a:defRPr sz="3402">
                <a:solidFill>
                  <a:srgbClr val="000000"/>
                </a:solidFill>
              </a:defRPr>
            </a:lvl1pPr>
          </a:lstStyle>
          <a:p>
            <a:pPr/>
            <a:r>
              <a:t>Bill Nordhaus: Rocket Ship to the Singularity II</a:t>
            </a:r>
          </a:p>
        </p:txBody>
      </p:sp>
      <p:sp>
        <p:nvSpPr>
          <p:cNvPr id="212" name="A 5000-fold decrease in the price of light since 1800…"/>
          <p:cNvSpPr txBox="1"/>
          <p:nvPr>
            <p:ph type="body" sz="half" idx="4294967295"/>
          </p:nvPr>
        </p:nvSpPr>
        <p:spPr>
          <a:xfrm>
            <a:off x="457200" y="1143000"/>
            <a:ext cx="3149600" cy="5354638"/>
          </a:xfrm>
          <a:prstGeom prst="rect">
            <a:avLst/>
          </a:prstGeom>
        </p:spPr>
        <p:txBody>
          <a:bodyPr>
            <a:normAutofit fontScale="100000" lnSpcReduction="0"/>
          </a:bodyPr>
          <a:lstStyle/>
          <a:p>
            <a:pPr marL="264032" indent="-264032" defTabSz="352043">
              <a:spcBef>
                <a:spcPts val="500"/>
              </a:spcBef>
              <a:defRPr sz="2464"/>
            </a:pPr>
            <a:r>
              <a:t>A 5000-fold decrease in the price of light since 1800</a:t>
            </a:r>
          </a:p>
          <a:p>
            <a:pPr marL="264032" indent="-264032" defTabSz="352043">
              <a:spcBef>
                <a:spcPts val="500"/>
              </a:spcBef>
              <a:defRPr sz="2464"/>
            </a:pPr>
          </a:p>
          <a:p>
            <a:pPr marL="264032" indent="-264032" defTabSz="352043">
              <a:spcBef>
                <a:spcPts val="500"/>
              </a:spcBef>
              <a:defRPr sz="2464"/>
            </a:pPr>
            <a:r>
              <a:t>This is something that churned up between 1% and 5% of household budgets back in 1800</a:t>
            </a:r>
          </a:p>
          <a:p>
            <a:pPr marL="264032" indent="-264032" defTabSz="352043">
              <a:spcBef>
                <a:spcPts val="500"/>
              </a:spcBef>
              <a:defRPr sz="2464"/>
            </a:pPr>
          </a:p>
          <a:p>
            <a:pPr marL="264032" indent="-264032" defTabSz="352043">
              <a:spcBef>
                <a:spcPts val="500"/>
              </a:spcBef>
              <a:defRPr sz="2464"/>
            </a:pPr>
            <a:r>
              <a:t>100-fold CPI bias in the price of light since 1800</a:t>
            </a:r>
          </a:p>
        </p:txBody>
      </p:sp>
      <p:pic>
        <p:nvPicPr>
          <p:cNvPr id="213" name="www_nber_org_chapters_c6064_pdf.png" descr="www_nber_org_chapters_c6064_pdf.png"/>
          <p:cNvPicPr>
            <a:picLocks noChangeAspect="0"/>
          </p:cNvPicPr>
          <p:nvPr/>
        </p:nvPicPr>
        <p:blipFill>
          <a:blip r:embed="rId2">
            <a:extLst/>
          </a:blip>
          <a:stretch>
            <a:fillRect/>
          </a:stretch>
        </p:blipFill>
        <p:spPr>
          <a:xfrm>
            <a:off x="3606799" y="1143000"/>
            <a:ext cx="5080001" cy="535463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What if things had stuck at the Commercial Revolution?…"/>
          <p:cNvSpPr txBox="1"/>
          <p:nvPr>
            <p:ph type="body" sz="half" idx="4294967295"/>
          </p:nvPr>
        </p:nvSpPr>
        <p:spPr>
          <a:xfrm>
            <a:off x="277663" y="1267122"/>
            <a:ext cx="4419962" cy="5250993"/>
          </a:xfrm>
          <a:prstGeom prst="rect">
            <a:avLst/>
          </a:prstGeom>
        </p:spPr>
        <p:txBody>
          <a:bodyPr>
            <a:normAutofit fontScale="100000" lnSpcReduction="0"/>
          </a:bodyPr>
          <a:lstStyle/>
          <a:p>
            <a:pPr marL="0" indent="0" defTabSz="434340">
              <a:spcBef>
                <a:spcPts val="1100"/>
              </a:spcBef>
              <a:buSzTx/>
              <a:buFontTx/>
              <a:buNone/>
              <a:defRPr b="1" sz="2850">
                <a:latin typeface="+mj-lt"/>
                <a:ea typeface="+mj-ea"/>
                <a:cs typeface="+mj-cs"/>
                <a:sym typeface="Helvetica"/>
              </a:defRPr>
            </a:pPr>
            <a:r>
              <a:t>What if things had stuck at the Commercial Revolution?</a:t>
            </a:r>
          </a:p>
          <a:p>
            <a:pPr marL="228600" indent="-228600" defTabSz="434340">
              <a:spcBef>
                <a:spcPts val="1100"/>
              </a:spcBef>
              <a:buFontTx/>
              <a:defRPr sz="1900">
                <a:latin typeface="Times New Roman"/>
                <a:ea typeface="Times New Roman"/>
                <a:cs typeface="Times New Roman"/>
                <a:sym typeface="Times New Roman"/>
              </a:defRPr>
            </a:pPr>
            <a:r>
              <a:t>What would we have to eliminate from our world?</a:t>
            </a:r>
          </a:p>
          <a:p>
            <a:pPr lvl="1" marL="590550" indent="-228600" defTabSz="434340">
              <a:spcBef>
                <a:spcPts val="1100"/>
              </a:spcBef>
              <a:buFontTx/>
              <a:buChar char="•"/>
              <a:defRPr sz="1900">
                <a:latin typeface="Times New Roman"/>
                <a:ea typeface="Times New Roman"/>
                <a:cs typeface="Times New Roman"/>
                <a:sym typeface="Times New Roman"/>
              </a:defRPr>
            </a:pPr>
            <a:r>
              <a:t>Coal or the British Empire</a:t>
            </a:r>
          </a:p>
          <a:p>
            <a:pPr lvl="1" marL="590550" indent="-228600" defTabSz="434340">
              <a:spcBef>
                <a:spcPts val="1100"/>
              </a:spcBef>
              <a:buFontTx/>
              <a:buChar char="•"/>
              <a:defRPr sz="1900">
                <a:latin typeface="Times New Roman"/>
                <a:ea typeface="Times New Roman"/>
                <a:cs typeface="Times New Roman"/>
                <a:sym typeface="Times New Roman"/>
              </a:defRPr>
            </a:pPr>
            <a:r>
              <a:t>Science, tinkering, and nature manipulation?</a:t>
            </a:r>
          </a:p>
          <a:p>
            <a:pPr marL="228600" indent="-228600" defTabSz="434340">
              <a:spcBef>
                <a:spcPts val="1100"/>
              </a:spcBef>
              <a:buFontTx/>
              <a:defRPr sz="1900">
                <a:latin typeface="Times New Roman"/>
                <a:ea typeface="Times New Roman"/>
                <a:cs typeface="Times New Roman"/>
                <a:sym typeface="Times New Roman"/>
              </a:defRPr>
            </a:pPr>
            <a:r>
              <a:t>Is this plausible?</a:t>
            </a:r>
          </a:p>
          <a:p>
            <a:pPr marL="228600" indent="-228600" defTabSz="434340">
              <a:spcBef>
                <a:spcPts val="1100"/>
              </a:spcBef>
              <a:buFontTx/>
              <a:defRPr sz="1900">
                <a:latin typeface="Times New Roman"/>
                <a:ea typeface="Times New Roman"/>
                <a:cs typeface="Times New Roman"/>
                <a:sym typeface="Times New Roman"/>
              </a:defRPr>
            </a:pPr>
            <a:r>
              <a:t>Global rate of ideas growth of 0.15%/yr = 4%/generation, broadly shared </a:t>
            </a:r>
          </a:p>
          <a:p>
            <a:pPr lvl="1" marL="590550" indent="-228600" defTabSz="434340">
              <a:spcBef>
                <a:spcPts val="1100"/>
              </a:spcBef>
              <a:buFontTx/>
              <a:buChar char="•"/>
              <a:defRPr sz="1900">
                <a:latin typeface="Times New Roman"/>
                <a:ea typeface="Times New Roman"/>
                <a:cs typeface="Times New Roman"/>
                <a:sym typeface="Times New Roman"/>
              </a:defRPr>
            </a:pPr>
            <a:r>
              <a:t>Doubling time of 500 years</a:t>
            </a:r>
          </a:p>
          <a:p>
            <a:pPr marL="228600" indent="-228600" defTabSz="434340">
              <a:spcBef>
                <a:spcPts val="1100"/>
              </a:spcBef>
              <a:buFontTx/>
              <a:defRPr sz="1900">
                <a:latin typeface="Times New Roman"/>
                <a:ea typeface="Times New Roman"/>
                <a:cs typeface="Times New Roman"/>
                <a:sym typeface="Times New Roman"/>
              </a:defRPr>
            </a:pPr>
            <a:r>
              <a:t>World today of 1/5 our population, $3/day</a:t>
            </a:r>
          </a:p>
        </p:txBody>
      </p:sp>
      <p:sp>
        <p:nvSpPr>
          <p:cNvPr id="60" name="Gunpowder Empire World"/>
          <p:cNvSpPr txBox="1"/>
          <p:nvPr>
            <p:ph type="title" idx="4294967295"/>
          </p:nvPr>
        </p:nvSpPr>
        <p:spPr>
          <a:xfrm>
            <a:off x="277663" y="-1"/>
            <a:ext cx="8572501" cy="1270001"/>
          </a:xfrm>
          <a:prstGeom prst="rect">
            <a:avLst/>
          </a:prstGeom>
        </p:spPr>
        <p:txBody>
          <a:bodyPr>
            <a:normAutofit fontScale="100000" lnSpcReduction="0"/>
          </a:bodyPr>
          <a:lstStyle>
            <a:lvl1pPr defTabSz="411479">
              <a:defRPr sz="5400">
                <a:solidFill>
                  <a:srgbClr val="000080"/>
                </a:solidFill>
                <a:latin typeface="+mj-lt"/>
                <a:ea typeface="+mj-ea"/>
                <a:cs typeface="+mj-cs"/>
                <a:sym typeface="Helvetica"/>
              </a:defRPr>
            </a:lvl1pPr>
          </a:lstStyle>
          <a:p>
            <a:pPr/>
            <a:r>
              <a:t>Gunpowder Empire World</a:t>
            </a:r>
          </a:p>
        </p:txBody>
      </p:sp>
      <p:pic>
        <p:nvPicPr>
          <p:cNvPr id="61" name="Image" descr="Image"/>
          <p:cNvPicPr>
            <a:picLocks noChangeAspect="0"/>
          </p:cNvPicPr>
          <p:nvPr/>
        </p:nvPicPr>
        <p:blipFill>
          <a:blip r:embed="rId2">
            <a:extLst/>
          </a:blip>
          <a:stretch>
            <a:fillRect/>
          </a:stretch>
        </p:blipFill>
        <p:spPr>
          <a:xfrm>
            <a:off x="4697624" y="1267122"/>
            <a:ext cx="4152540" cy="5250993"/>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Bill Nordhaus: Rocket Ship to the Singularity III"/>
          <p:cNvSpPr txBox="1"/>
          <p:nvPr>
            <p:ph type="title" idx="4294967295"/>
          </p:nvPr>
        </p:nvSpPr>
        <p:spPr>
          <a:xfrm>
            <a:off x="457200" y="0"/>
            <a:ext cx="8229600" cy="1143001"/>
          </a:xfrm>
          <a:prstGeom prst="rect">
            <a:avLst/>
          </a:prstGeom>
        </p:spPr>
        <p:txBody>
          <a:bodyPr>
            <a:normAutofit fontScale="100000" lnSpcReduction="0"/>
          </a:bodyPr>
          <a:lstStyle>
            <a:lvl1pPr defTabSz="288036">
              <a:defRPr sz="3402">
                <a:solidFill>
                  <a:srgbClr val="000000"/>
                </a:solidFill>
              </a:defRPr>
            </a:lvl1pPr>
          </a:lstStyle>
          <a:p>
            <a:pPr/>
            <a:r>
              <a:t>Bill Nordhaus: Rocket Ship to the Singularity III</a:t>
            </a:r>
          </a:p>
        </p:txBody>
      </p:sp>
      <p:sp>
        <p:nvSpPr>
          <p:cNvPr id="216" name="A 5000-fold decrease in the price of light since 1800…"/>
          <p:cNvSpPr txBox="1"/>
          <p:nvPr>
            <p:ph type="body" sz="half" idx="4294967295"/>
          </p:nvPr>
        </p:nvSpPr>
        <p:spPr>
          <a:xfrm>
            <a:off x="457200" y="1143000"/>
            <a:ext cx="3149600" cy="5354638"/>
          </a:xfrm>
          <a:prstGeom prst="rect">
            <a:avLst/>
          </a:prstGeom>
        </p:spPr>
        <p:txBody>
          <a:bodyPr>
            <a:normAutofit fontScale="100000" lnSpcReduction="0"/>
          </a:bodyPr>
          <a:lstStyle/>
          <a:p>
            <a:pPr marL="264032" indent="-264032" defTabSz="352043">
              <a:spcBef>
                <a:spcPts val="500"/>
              </a:spcBef>
              <a:defRPr sz="2464"/>
            </a:pPr>
            <a:r>
              <a:t>A 5000-fold decrease in the price of light since 1800</a:t>
            </a:r>
          </a:p>
          <a:p>
            <a:pPr marL="264032" indent="-264032" defTabSz="352043">
              <a:spcBef>
                <a:spcPts val="500"/>
              </a:spcBef>
              <a:defRPr sz="2464"/>
            </a:pPr>
          </a:p>
          <a:p>
            <a:pPr marL="264032" indent="-264032" defTabSz="352043">
              <a:spcBef>
                <a:spcPts val="500"/>
              </a:spcBef>
              <a:defRPr sz="2464"/>
            </a:pPr>
            <a:r>
              <a:t>This is something that churned up between 1% and 5% of household budgets back in 1800</a:t>
            </a:r>
          </a:p>
          <a:p>
            <a:pPr marL="264032" indent="-264032" defTabSz="352043">
              <a:spcBef>
                <a:spcPts val="500"/>
              </a:spcBef>
              <a:defRPr sz="2464"/>
            </a:pPr>
          </a:p>
          <a:p>
            <a:pPr marL="264032" indent="-264032" defTabSz="352043">
              <a:spcBef>
                <a:spcPts val="500"/>
              </a:spcBef>
              <a:defRPr sz="2464"/>
            </a:pPr>
            <a:r>
              <a:t>100-fold CPI bias in the price of light since 1800</a:t>
            </a:r>
          </a:p>
        </p:txBody>
      </p:sp>
      <p:pic>
        <p:nvPicPr>
          <p:cNvPr id="217" name="www_nber_org_chapters_c6064_pdf.png" descr="www_nber_org_chapters_c6064_pdf.png"/>
          <p:cNvPicPr>
            <a:picLocks noChangeAspect="0"/>
          </p:cNvPicPr>
          <p:nvPr/>
        </p:nvPicPr>
        <p:blipFill>
          <a:blip r:embed="rId2">
            <a:extLst/>
          </a:blip>
          <a:stretch>
            <a:fillRect/>
          </a:stretch>
        </p:blipFill>
        <p:spPr>
          <a:xfrm>
            <a:off x="3606799" y="1143000"/>
            <a:ext cx="5080001" cy="5354638"/>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Modern Economic Growth:…"/>
          <p:cNvSpPr txBox="1"/>
          <p:nvPr>
            <p:ph type="body" sz="half" idx="4294967295"/>
          </p:nvPr>
        </p:nvSpPr>
        <p:spPr>
          <a:xfrm>
            <a:off x="277663" y="1267122"/>
            <a:ext cx="8572501" cy="2089923"/>
          </a:xfrm>
          <a:prstGeom prst="rect">
            <a:avLst/>
          </a:prstGeom>
        </p:spPr>
        <p:txBody>
          <a:bodyPr>
            <a:normAutofit fontScale="100000" lnSpcReduction="0"/>
          </a:bodyPr>
          <a:lstStyle/>
          <a:p>
            <a:pPr marL="0" indent="0">
              <a:spcBef>
                <a:spcPts val="1200"/>
              </a:spcBef>
              <a:buSzTx/>
              <a:buFontTx/>
              <a:buNone/>
              <a:defRPr b="1" sz="3000">
                <a:latin typeface="+mj-lt"/>
                <a:ea typeface="+mj-ea"/>
                <a:cs typeface="+mj-cs"/>
                <a:sym typeface="Helvetica"/>
              </a:defRPr>
            </a:pPr>
            <a:r>
              <a:t>Modern Economic Growth:</a:t>
            </a:r>
          </a:p>
          <a:p>
            <a:pPr marL="240631" indent="-240631">
              <a:spcBef>
                <a:spcPts val="1200"/>
              </a:spcBef>
              <a:buFontTx/>
              <a:defRPr sz="2000">
                <a:latin typeface="Times New Roman"/>
                <a:ea typeface="Times New Roman"/>
                <a:cs typeface="Times New Roman"/>
                <a:sym typeface="Times New Roman"/>
              </a:defRPr>
            </a:pPr>
            <a:r>
              <a:t>What do we think of alternatives to Allen’s story?</a:t>
            </a:r>
          </a:p>
        </p:txBody>
      </p:sp>
      <p:sp>
        <p:nvSpPr>
          <p:cNvPr id="220"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221" name="10:35-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10:35-10:50</a:t>
            </a:r>
          </a:p>
        </p:txBody>
      </p:sp>
      <p:pic>
        <p:nvPicPr>
          <p:cNvPr id="222" name="Screen Shot 2020-02-18 at 9.00.59 AM.png" descr="Screen Shot 2020-02-18 at 9.00.59 AM.png"/>
          <p:cNvPicPr>
            <a:picLocks noChangeAspect="0"/>
          </p:cNvPicPr>
          <p:nvPr/>
        </p:nvPicPr>
        <p:blipFill>
          <a:blip r:embed="rId2">
            <a:extLst/>
          </a:blip>
          <a:stretch>
            <a:fillRect/>
          </a:stretch>
        </p:blipFill>
        <p:spPr>
          <a:xfrm>
            <a:off x="277663" y="3552352"/>
            <a:ext cx="4152540" cy="2934809"/>
          </a:xfrm>
          <a:prstGeom prst="rect">
            <a:avLst/>
          </a:prstGeom>
          <a:ln w="12700">
            <a:miter lim="400000"/>
          </a:ln>
        </p:spPr>
      </p:pic>
      <p:pic>
        <p:nvPicPr>
          <p:cNvPr id="223" name="Image" descr="Image"/>
          <p:cNvPicPr>
            <a:picLocks noChangeAspect="0"/>
          </p:cNvPicPr>
          <p:nvPr/>
        </p:nvPicPr>
        <p:blipFill>
          <a:blip r:embed="rId3">
            <a:extLst/>
          </a:blip>
          <a:stretch>
            <a:fillRect/>
          </a:stretch>
        </p:blipFill>
        <p:spPr>
          <a:xfrm>
            <a:off x="4526447" y="3553646"/>
            <a:ext cx="4323717" cy="2933514"/>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Big Ideas: Lecture 12: Modern Economic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12: Modern Economic Growth</a:t>
            </a:r>
          </a:p>
        </p:txBody>
      </p:sp>
      <p:sp>
        <p:nvSpPr>
          <p:cNvPr id="226" name="Takeaways from this class:"/>
          <p:cNvSpPr txBox="1"/>
          <p:nvPr>
            <p:ph type="body" idx="4294967295"/>
          </p:nvPr>
        </p:nvSpPr>
        <p:spPr>
          <a:xfrm>
            <a:off x="277663" y="1270000"/>
            <a:ext cx="8572501" cy="5080000"/>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defRPr b="0"/>
            </a:pPr>
            <a:r>
              <a:rPr b="1"/>
              <a:t>Takeaways from this class:</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Catch Our Breath…"/>
          <p:cNvSpPr txBox="1"/>
          <p:nvPr>
            <p:ph type="title"/>
          </p:nvPr>
        </p:nvSpPr>
        <p:spPr>
          <a:xfrm>
            <a:off x="276457" y="-1"/>
            <a:ext cx="8572501" cy="1270001"/>
          </a:xfrm>
          <a:prstGeom prst="rect">
            <a:avLst/>
          </a:prstGeom>
        </p:spPr>
        <p:txBody>
          <a:bodyPr/>
          <a:lstStyle/>
          <a:p>
            <a:pPr/>
            <a:r>
              <a:t>Catch Our Breath…</a:t>
            </a:r>
          </a:p>
        </p:txBody>
      </p:sp>
      <p:sp>
        <p:nvSpPr>
          <p:cNvPr id="22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3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3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Notes"/>
          <p:cNvSpPr txBox="1"/>
          <p:nvPr>
            <p:ph type="title"/>
          </p:nvPr>
        </p:nvSpPr>
        <p:spPr>
          <a:xfrm>
            <a:off x="276457" y="-1"/>
            <a:ext cx="8572501" cy="1270001"/>
          </a:xfrm>
          <a:prstGeom prst="rect">
            <a:avLst/>
          </a:prstGeom>
        </p:spPr>
        <p:txBody>
          <a:bodyPr/>
          <a:lstStyle/>
          <a:p>
            <a:pPr/>
            <a:r>
              <a:t>Notes</a:t>
            </a:r>
          </a:p>
        </p:txBody>
      </p:sp>
      <p:sp>
        <p:nvSpPr>
          <p:cNvPr id="234"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235"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36"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Reviews…"/>
          <p:cNvSpPr txBox="1"/>
          <p:nvPr>
            <p:ph type="title"/>
          </p:nvPr>
        </p:nvSpPr>
        <p:spPr>
          <a:xfrm>
            <a:off x="276457" y="-1"/>
            <a:ext cx="8572501" cy="1270001"/>
          </a:xfrm>
          <a:prstGeom prst="rect">
            <a:avLst/>
          </a:prstGeom>
        </p:spPr>
        <p:txBody>
          <a:bodyPr/>
          <a:lstStyle/>
          <a:p>
            <a:pPr/>
            <a:r>
              <a:t>Reviews…</a:t>
            </a:r>
          </a:p>
        </p:txBody>
      </p:sp>
      <p:sp>
        <p:nvSpPr>
          <p:cNvPr id="239"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24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241"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Exploration and Conquest and Market Extension:…"/>
          <p:cNvSpPr txBox="1"/>
          <p:nvPr>
            <p:ph type="body" idx="4294967295"/>
          </p:nvPr>
        </p:nvSpPr>
        <p:spPr>
          <a:xfrm>
            <a:off x="277663" y="1270000"/>
            <a:ext cx="8572501" cy="5080000"/>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Exploration and Conquest and Market Extension:</a:t>
            </a:r>
          </a:p>
          <a:p>
            <a:pPr marL="240631" indent="-240631">
              <a:spcBef>
                <a:spcPts val="0"/>
              </a:spcBef>
              <a:buFontTx/>
              <a:defRPr sz="2000">
                <a:latin typeface="Times New Roman"/>
                <a:ea typeface="Times New Roman"/>
                <a:cs typeface="Times New Roman"/>
                <a:sym typeface="Times New Roman"/>
              </a:defRPr>
            </a:pPr>
            <a:r>
              <a:rPr b="1"/>
              <a:t>Zheng He: </a:t>
            </a:r>
            <a:r>
              <a:t>1405-33: 7 expeditions—300 ships ??, 30,000 crew??, as far as Malindi. 400 feet long??:</a:t>
            </a:r>
          </a:p>
          <a:p>
            <a:pPr lvl="1" marL="621631" indent="-240631">
              <a:spcBef>
                <a:spcPts val="0"/>
              </a:spcBef>
              <a:buFontTx/>
              <a:buChar char="•"/>
              <a:defRPr sz="2000">
                <a:latin typeface="Times New Roman"/>
                <a:ea typeface="Times New Roman"/>
                <a:cs typeface="Times New Roman"/>
                <a:sym typeface="Times New Roman"/>
              </a:defRPr>
            </a:pPr>
            <a:r>
              <a:t>“We have traversed more than 100,000 li of immense water spaces and have beheld in the ocean huge waves like mountains rising in the sky, and we have set eyes on barbarian regions far away hidden in a blue transparency of light vapors, while our sails, loftily unfurled like clouds day and night, continued their course [as rapidly] as a star, traversing those savage waves as if we were treading a public thoroughfare…”, quoted in Louise Levathes (1996): </a:t>
            </a:r>
            <a:r>
              <a:rPr i="1"/>
              <a:t>When China Ruled the Seas: The Treasure Fleet of the Dragon Throne, 1405–1433</a:t>
            </a:r>
            <a:endParaRPr i="1"/>
          </a:p>
          <a:p>
            <a:pPr marL="240631" indent="-240631">
              <a:spcBef>
                <a:spcPts val="0"/>
              </a:spcBef>
              <a:buFontTx/>
              <a:defRPr b="1" sz="2000">
                <a:latin typeface="Times New Roman"/>
                <a:ea typeface="Times New Roman"/>
                <a:cs typeface="Times New Roman"/>
                <a:sym typeface="Times New Roman"/>
              </a:defRPr>
            </a:pPr>
            <a:r>
              <a:t>Bartolomeu Dias: </a:t>
            </a:r>
            <a:r>
              <a:rPr b="0"/>
              <a:t>1487-8: 3 ships, rounded the Cape of Good Hope at the southern tip of Africa. 80 feet long, 30 men/ship</a:t>
            </a:r>
            <a:endParaRPr b="0"/>
          </a:p>
          <a:p>
            <a:pPr marL="240631" indent="-240631">
              <a:spcBef>
                <a:spcPts val="0"/>
              </a:spcBef>
              <a:buFontTx/>
              <a:defRPr b="1" sz="2000">
                <a:latin typeface="Times New Roman"/>
                <a:ea typeface="Times New Roman"/>
                <a:cs typeface="Times New Roman"/>
                <a:sym typeface="Times New Roman"/>
              </a:defRPr>
            </a:pPr>
            <a:r>
              <a:t>Cristoforo Colombo</a:t>
            </a:r>
            <a:r>
              <a:rPr b="0"/>
              <a:t>: 1492: 3 ships, 90 men.</a:t>
            </a:r>
            <a:endParaRPr b="0"/>
          </a:p>
          <a:p>
            <a:pPr marL="240631" indent="-240631">
              <a:spcBef>
                <a:spcPts val="0"/>
              </a:spcBef>
              <a:buFontTx/>
              <a:defRPr b="1" sz="2000">
                <a:latin typeface="Times New Roman"/>
                <a:ea typeface="Times New Roman"/>
                <a:cs typeface="Times New Roman"/>
                <a:sym typeface="Times New Roman"/>
              </a:defRPr>
            </a:pPr>
            <a:r>
              <a:t>Vasco da Gama</a:t>
            </a:r>
            <a:r>
              <a:rPr b="0"/>
              <a:t>: 1498: 4 ships, 170 men to India and back</a:t>
            </a:r>
          </a:p>
        </p:txBody>
      </p:sp>
      <p:sp>
        <p:nvSpPr>
          <p:cNvPr id="244" name="Review: Commercial Revolutions"/>
          <p:cNvSpPr txBox="1"/>
          <p:nvPr>
            <p:ph type="title" idx="4294967295"/>
          </p:nvPr>
        </p:nvSpPr>
        <p:spPr>
          <a:xfrm>
            <a:off x="277663" y="-1"/>
            <a:ext cx="8572501" cy="1270001"/>
          </a:xfrm>
          <a:prstGeom prst="rect">
            <a:avLst/>
          </a:prstGeom>
        </p:spPr>
        <p:txBody>
          <a:bodyPr>
            <a:normAutofit fontScale="100000" lnSpcReduction="0"/>
          </a:bodyPr>
          <a:lstStyle>
            <a:lvl1pPr defTabSz="320039">
              <a:defRPr sz="4200">
                <a:latin typeface="+mj-lt"/>
                <a:ea typeface="+mj-ea"/>
                <a:cs typeface="+mj-cs"/>
                <a:sym typeface="Helvetica"/>
              </a:defRPr>
            </a:lvl1pPr>
          </a:lstStyle>
          <a:p>
            <a:pPr/>
            <a:r>
              <a:t>Review: Commercial Revolutions</a:t>
            </a:r>
          </a:p>
        </p:txBody>
      </p:sp>
      <p:sp>
        <p:nvSpPr>
          <p:cNvPr id="245"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The Columbian Exchange…"/>
          <p:cNvSpPr txBox="1"/>
          <p:nvPr>
            <p:ph type="body" sz="half" idx="4294967295"/>
          </p:nvPr>
        </p:nvSpPr>
        <p:spPr>
          <a:xfrm>
            <a:off x="277663" y="1270000"/>
            <a:ext cx="4699001" cy="5080000"/>
          </a:xfrm>
          <a:prstGeom prst="rect">
            <a:avLst/>
          </a:prstGeom>
        </p:spPr>
        <p:txBody>
          <a:bodyPr>
            <a:normAutofit fontScale="100000" lnSpcReduction="0"/>
          </a:bodyPr>
          <a:lstStyle/>
          <a:p>
            <a:pPr marL="0" indent="0" defTabSz="292607">
              <a:spcBef>
                <a:spcPts val="0"/>
              </a:spcBef>
              <a:buSzTx/>
              <a:buFontTx/>
              <a:buNone/>
              <a:defRPr b="1" sz="1536">
                <a:latin typeface="+mj-lt"/>
                <a:ea typeface="+mj-ea"/>
                <a:cs typeface="+mj-cs"/>
                <a:sym typeface="Helvetica"/>
              </a:defRPr>
            </a:pPr>
            <a:r>
              <a:t>The Columbian Exchange</a:t>
            </a:r>
          </a:p>
          <a:p>
            <a:pPr marL="154004" indent="-154004" defTabSz="292607">
              <a:spcBef>
                <a:spcPts val="0"/>
              </a:spcBef>
              <a:buFontTx/>
              <a:defRPr sz="1279">
                <a:latin typeface="Times New Roman"/>
                <a:ea typeface="Times New Roman"/>
                <a:cs typeface="Times New Roman"/>
                <a:sym typeface="Times New Roman"/>
              </a:defRPr>
            </a:pPr>
            <a:r>
              <a:rPr b="1"/>
              <a:t>Corn, the potato, chocolate, &amp;c.: </a:t>
            </a:r>
            <a:r>
              <a:t>substantial boost to calories</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marL="154004" indent="-154004" defTabSz="292607">
              <a:spcBef>
                <a:spcPts val="0"/>
              </a:spcBef>
              <a:buFontTx/>
              <a:defRPr sz="1279">
                <a:latin typeface="Times New Roman"/>
                <a:ea typeface="Times New Roman"/>
                <a:cs typeface="Times New Roman"/>
                <a:sym typeface="Times New Roman"/>
              </a:defRPr>
            </a:pPr>
            <a:r>
              <a:t>But one-sided: Europe gains empire and resources wherever its ships can sail and cannon can shoot</a:t>
            </a:r>
          </a:p>
          <a:p>
            <a:pPr marL="154004" indent="-154004" defTabSz="292607">
              <a:spcBef>
                <a:spcPts val="0"/>
              </a:spcBef>
              <a:buFontTx/>
              <a:defRPr sz="1279">
                <a:latin typeface="Times New Roman"/>
                <a:ea typeface="Times New Roman"/>
                <a:cs typeface="Times New Roman"/>
                <a:sym typeface="Times New Roman"/>
              </a:defRPr>
            </a:pPr>
            <a:r>
              <a:t>Sugar islands and the slave trade</a:t>
            </a:r>
          </a:p>
          <a:p>
            <a:pPr lvl="1" marL="397844" indent="-154004" defTabSz="292607">
              <a:spcBef>
                <a:spcPts val="0"/>
              </a:spcBef>
              <a:buFontTx/>
              <a:buChar char="•"/>
              <a:defRPr sz="1279">
                <a:latin typeface="Times New Roman"/>
                <a:ea typeface="Times New Roman"/>
                <a:cs typeface="Times New Roman"/>
                <a:sym typeface="Times New Roman"/>
              </a:defRPr>
            </a:pPr>
            <a:r>
              <a:t>400 calories per Briton per day by 1750?</a:t>
            </a:r>
          </a:p>
          <a:p>
            <a:pPr lvl="1" marL="397844" indent="-154004" defTabSz="292607">
              <a:spcBef>
                <a:spcPts val="0"/>
              </a:spcBef>
              <a:buFontTx/>
              <a:buChar char="•"/>
              <a:defRPr sz="1279">
                <a:latin typeface="Times New Roman"/>
                <a:ea typeface="Times New Roman"/>
                <a:cs typeface="Times New Roman"/>
                <a:sym typeface="Times New Roman"/>
              </a:defRPr>
            </a:pPr>
            <a:r>
              <a:t>The underdevelopment of Africa</a:t>
            </a:r>
          </a:p>
          <a:p>
            <a:pPr lvl="2" marL="641684" indent="-154004" defTabSz="292607">
              <a:spcBef>
                <a:spcPts val="0"/>
              </a:spcBef>
              <a:buFontTx/>
              <a:defRPr sz="1279">
                <a:latin typeface="Times New Roman"/>
                <a:ea typeface="Times New Roman"/>
                <a:cs typeface="Times New Roman"/>
                <a:sym typeface="Times New Roman"/>
              </a:defRPr>
            </a:pPr>
            <a:r>
              <a:t>12.5 million Atlantic African slave trade</a:t>
            </a:r>
          </a:p>
          <a:p>
            <a:pPr lvl="2" marL="641684" indent="-154004" defTabSz="292607">
              <a:spcBef>
                <a:spcPts val="0"/>
              </a:spcBef>
              <a:buFontTx/>
              <a:defRPr sz="1279">
                <a:latin typeface="Times New Roman"/>
                <a:ea typeface="Times New Roman"/>
                <a:cs typeface="Times New Roman"/>
                <a:sym typeface="Times New Roman"/>
              </a:defRPr>
            </a:pPr>
            <a:r>
              <a:t>(2 million Mediterranean, 4 million Black Sea, 1 million Viking, 17 million Indian Ocean, 30 million Graeco-Roman)</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The East Indies</a:t>
            </a:r>
          </a:p>
          <a:p>
            <a:pPr marL="154004" indent="-154004" defTabSz="292607">
              <a:spcBef>
                <a:spcPts val="0"/>
              </a:spcBef>
              <a:buFontTx/>
              <a:defRPr sz="1279">
                <a:latin typeface="Times New Roman"/>
                <a:ea typeface="Times New Roman"/>
                <a:cs typeface="Times New Roman"/>
                <a:sym typeface="Times New Roman"/>
              </a:defRPr>
            </a:pPr>
            <a:r>
              <a:rPr b="1"/>
              <a:t>Spices—later silks, porcelain, cottons: </a:t>
            </a:r>
            <a:r>
              <a:t>80% fall in real price</a:t>
            </a:r>
          </a:p>
          <a:p>
            <a:pPr marL="154004" indent="-154004" defTabSz="292607">
              <a:spcBef>
                <a:spcPts val="0"/>
              </a:spcBef>
              <a:buFontTx/>
              <a:defRPr sz="1279">
                <a:latin typeface="Times New Roman"/>
                <a:ea typeface="Times New Roman"/>
                <a:cs typeface="Times New Roman"/>
                <a:sym typeface="Times New Roman"/>
              </a:defRPr>
            </a:pPr>
            <a:r>
              <a:t>Benefits everywhere</a:t>
            </a:r>
          </a:p>
          <a:p>
            <a:pPr lvl="1" marL="397844" indent="-154004" defTabSz="292607">
              <a:spcBef>
                <a:spcPts val="0"/>
              </a:spcBef>
              <a:buFontTx/>
              <a:buChar char="•"/>
              <a:defRPr sz="1279">
                <a:latin typeface="Times New Roman"/>
                <a:ea typeface="Times New Roman"/>
                <a:cs typeface="Times New Roman"/>
                <a:sym typeface="Times New Roman"/>
              </a:defRPr>
            </a:pPr>
            <a:r>
              <a:t>But benefits one-sided: disassembling a mountain of silver in Peru in order to import luxuries from China, India, Malaysia, and Indonesia…</a:t>
            </a:r>
          </a:p>
          <a:p>
            <a:pPr marL="0" indent="0" defTabSz="292607">
              <a:spcBef>
                <a:spcPts val="0"/>
              </a:spcBef>
              <a:buSzTx/>
              <a:buFontTx/>
              <a:buNone/>
              <a:defRPr b="1" sz="1536">
                <a:latin typeface="+mj-lt"/>
                <a:ea typeface="+mj-ea"/>
                <a:cs typeface="+mj-cs"/>
                <a:sym typeface="Helvetica"/>
              </a:defRPr>
            </a:pPr>
          </a:p>
          <a:p>
            <a:pPr marL="0" indent="0" defTabSz="292607">
              <a:spcBef>
                <a:spcPts val="0"/>
              </a:spcBef>
              <a:buSzTx/>
              <a:buFontTx/>
              <a:buNone/>
              <a:defRPr b="1" sz="1536">
                <a:latin typeface="+mj-lt"/>
                <a:ea typeface="+mj-ea"/>
                <a:cs typeface="+mj-cs"/>
                <a:sym typeface="Helvetica"/>
              </a:defRPr>
            </a:pPr>
            <a:r>
              <a:t>Political Economy</a:t>
            </a:r>
          </a:p>
          <a:p>
            <a:pPr marL="154004" indent="-154004" defTabSz="292607">
              <a:spcBef>
                <a:spcPts val="0"/>
              </a:spcBef>
              <a:buFontTx/>
              <a:defRPr sz="1279">
                <a:latin typeface="Times New Roman"/>
                <a:ea typeface="Times New Roman"/>
                <a:cs typeface="Times New Roman"/>
                <a:sym typeface="Times New Roman"/>
              </a:defRPr>
            </a:pPr>
            <a:r>
              <a:rPr b="1"/>
              <a:t>The merchants of Bristol, the nabobs, the King of Spain: </a:t>
            </a:r>
            <a:r>
              <a:t>New wealth to add in to the scales…</a:t>
            </a:r>
          </a:p>
          <a:p>
            <a:pPr marL="154004" indent="-154004" defTabSz="292607">
              <a:spcBef>
                <a:spcPts val="0"/>
              </a:spcBef>
              <a:buFontTx/>
              <a:defRPr sz="1279">
                <a:latin typeface="Times New Roman"/>
                <a:ea typeface="Times New Roman"/>
                <a:cs typeface="Times New Roman"/>
                <a:sym typeface="Times New Roman"/>
              </a:defRPr>
            </a:pPr>
            <a:r>
              <a:t>Inflation</a:t>
            </a:r>
          </a:p>
        </p:txBody>
      </p:sp>
      <p:sp>
        <p:nvSpPr>
          <p:cNvPr id="248" name="Resources! And Political Economy!"/>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0080"/>
                </a:solidFill>
                <a:latin typeface="+mj-lt"/>
                <a:ea typeface="+mj-ea"/>
                <a:cs typeface="+mj-cs"/>
                <a:sym typeface="Helvetica"/>
              </a:defRPr>
            </a:lvl1pPr>
          </a:lstStyle>
          <a:p>
            <a:pPr/>
            <a:r>
              <a:t>Resources! And Political Economy!</a:t>
            </a:r>
          </a:p>
        </p:txBody>
      </p:sp>
      <p:sp>
        <p:nvSpPr>
          <p:cNvPr id="249" name="“The Advanced West”"/>
          <p:cNvSpPr txBox="1"/>
          <p:nvPr/>
        </p:nvSpPr>
        <p:spPr>
          <a:xfrm>
            <a:off x="5300293" y="1055718"/>
            <a:ext cx="4699001"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Advanced West”</a:t>
            </a:r>
          </a:p>
        </p:txBody>
      </p:sp>
      <p:sp>
        <p:nvSpPr>
          <p:cNvPr id="250" name="The World"/>
          <p:cNvSpPr txBox="1"/>
          <p:nvPr/>
        </p:nvSpPr>
        <p:spPr>
          <a:xfrm>
            <a:off x="6190262" y="3973019"/>
            <a:ext cx="1901295" cy="5157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defRPr b="1" sz="2400">
                <a:latin typeface="+mj-lt"/>
                <a:ea typeface="+mj-ea"/>
                <a:cs typeface="+mj-cs"/>
                <a:sym typeface="Helvetica"/>
              </a:defRPr>
            </a:lvl1pPr>
          </a:lstStyle>
          <a:p>
            <a:pPr/>
            <a:r>
              <a:t>The World</a:t>
            </a:r>
          </a:p>
        </p:txBody>
      </p:sp>
      <p:sp>
        <p:nvSpPr>
          <p:cNvPr id="251"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pic>
        <p:nvPicPr>
          <p:cNvPr id="252" name="Screen Shot 2020-02-18 at 7.53.20 AM.png" descr="Screen Shot 2020-02-18 at 7.53.20 AM.png"/>
          <p:cNvPicPr>
            <a:picLocks noChangeAspect="1"/>
          </p:cNvPicPr>
          <p:nvPr/>
        </p:nvPicPr>
        <p:blipFill>
          <a:blip r:embed="rId2">
            <a:extLst/>
          </a:blip>
          <a:stretch>
            <a:fillRect/>
          </a:stretch>
        </p:blipFill>
        <p:spPr>
          <a:xfrm>
            <a:off x="5842363" y="4488788"/>
            <a:ext cx="2537068" cy="2173144"/>
          </a:xfrm>
          <a:prstGeom prst="rect">
            <a:avLst/>
          </a:prstGeom>
          <a:ln w="12700">
            <a:miter lim="400000"/>
          </a:ln>
        </p:spPr>
      </p:pic>
      <p:pic>
        <p:nvPicPr>
          <p:cNvPr id="253" name="Screen Shot 2020-02-18 at 6.42.49 AM.png" descr="Screen Shot 2020-02-18 at 6.42.49 AM.png"/>
          <p:cNvPicPr>
            <a:picLocks noChangeAspect="1"/>
          </p:cNvPicPr>
          <p:nvPr/>
        </p:nvPicPr>
        <p:blipFill>
          <a:blip r:embed="rId3">
            <a:extLst/>
          </a:blip>
          <a:stretch>
            <a:fillRect/>
          </a:stretch>
        </p:blipFill>
        <p:spPr>
          <a:xfrm>
            <a:off x="5235482" y="1455317"/>
            <a:ext cx="3614682" cy="2251769"/>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256" name="9c960521296242548b-4_pdf-3.jpg" descr="9c960521296242548b-4_pdf-3.jpg"/>
          <p:cNvPicPr>
            <a:picLocks noChangeAspect="1"/>
          </p:cNvPicPr>
          <p:nvPr/>
        </p:nvPicPr>
        <p:blipFill>
          <a:blip r:embed="rId2">
            <a:extLst/>
          </a:blip>
          <a:stretch>
            <a:fillRect/>
          </a:stretch>
        </p:blipFill>
        <p:spPr>
          <a:xfrm>
            <a:off x="1104624" y="1417637"/>
            <a:ext cx="6424613" cy="5268913"/>
          </a:xfrm>
          <a:prstGeom prst="rect">
            <a:avLst/>
          </a:prstGeom>
          <a:ln w="12700">
            <a:miter lim="400000"/>
          </a:ln>
        </p:spPr>
      </p:pic>
      <p:sp>
        <p:nvSpPr>
          <p:cNvPr id="257"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Clark, “The Secret History of the Industrial Revolution”"/>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Clark, “The Secret History of the Industrial Revolution”</a:t>
            </a:r>
          </a:p>
        </p:txBody>
      </p:sp>
      <p:pic>
        <p:nvPicPr>
          <p:cNvPr id="260" name="9c960521296242548b-4_pdf-4.jpg" descr="9c960521296242548b-4_pdf-4.jpg"/>
          <p:cNvPicPr>
            <a:picLocks noChangeAspect="1"/>
          </p:cNvPicPr>
          <p:nvPr/>
        </p:nvPicPr>
        <p:blipFill>
          <a:blip r:embed="rId2">
            <a:extLst/>
          </a:blip>
          <a:stretch>
            <a:fillRect/>
          </a:stretch>
        </p:blipFill>
        <p:spPr>
          <a:xfrm>
            <a:off x="1571921" y="1792287"/>
            <a:ext cx="5662614" cy="5065713"/>
          </a:xfrm>
          <a:prstGeom prst="rect">
            <a:avLst/>
          </a:prstGeom>
          <a:ln w="12700">
            <a:miter lim="400000"/>
          </a:ln>
        </p:spPr>
      </p:pic>
      <p:sp>
        <p:nvSpPr>
          <p:cNvPr id="261" name="9:45-10:0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9:45-10:00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Steampunk World"/>
          <p:cNvSpPr txBox="1"/>
          <p:nvPr>
            <p:ph type="title" idx="4294967295"/>
          </p:nvPr>
        </p:nvSpPr>
        <p:spPr>
          <a:xfrm>
            <a:off x="277663" y="0"/>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Steampunk World</a:t>
            </a:r>
          </a:p>
        </p:txBody>
      </p:sp>
      <p:sp>
        <p:nvSpPr>
          <p:cNvPr id="64" name="What if there had been no Industrial Revolution?…"/>
          <p:cNvSpPr txBox="1"/>
          <p:nvPr>
            <p:ph type="body" sz="half" idx="4294967295"/>
          </p:nvPr>
        </p:nvSpPr>
        <p:spPr>
          <a:xfrm>
            <a:off x="277663" y="1267122"/>
            <a:ext cx="4419962" cy="5327975"/>
          </a:xfrm>
          <a:prstGeom prst="rect">
            <a:avLst/>
          </a:prstGeom>
        </p:spPr>
        <p:txBody>
          <a:bodyPr>
            <a:normAutofit fontScale="100000" lnSpcReduction="0"/>
          </a:bodyPr>
          <a:lstStyle/>
          <a:p>
            <a:pPr marL="0" indent="0" defTabSz="342900">
              <a:spcBef>
                <a:spcPts val="900"/>
              </a:spcBef>
              <a:buSzTx/>
              <a:buFontTx/>
              <a:buNone/>
              <a:defRPr b="1" sz="2250">
                <a:latin typeface="+mj-lt"/>
                <a:ea typeface="+mj-ea"/>
                <a:cs typeface="+mj-cs"/>
                <a:sym typeface="Helvetica"/>
              </a:defRPr>
            </a:pPr>
            <a:r>
              <a:t>What if there had been no Industrial Revolution?</a:t>
            </a:r>
          </a:p>
          <a:p>
            <a:pPr marL="180473" indent="-180473" defTabSz="342900">
              <a:spcBef>
                <a:spcPts val="900"/>
              </a:spcBef>
              <a:buFontTx/>
              <a:defRPr sz="1500">
                <a:latin typeface="Times New Roman"/>
                <a:ea typeface="Times New Roman"/>
                <a:cs typeface="Times New Roman"/>
                <a:sym typeface="Times New Roman"/>
              </a:defRPr>
            </a:pPr>
            <a:r>
              <a:t>What would we have to eliminate from our world?</a:t>
            </a:r>
          </a:p>
          <a:p>
            <a:pPr lvl="1" marL="466223" indent="-180473" defTabSz="342900">
              <a:spcBef>
                <a:spcPts val="900"/>
              </a:spcBef>
              <a:buFontTx/>
              <a:buChar char="•"/>
              <a:defRPr sz="1500">
                <a:latin typeface="Times New Roman"/>
                <a:ea typeface="Times New Roman"/>
                <a:cs typeface="Times New Roman"/>
                <a:sym typeface="Times New Roman"/>
              </a:defRPr>
            </a:pPr>
            <a:r>
              <a:t>Post-1870 speedup of STEM labor force growth</a:t>
            </a:r>
          </a:p>
          <a:p>
            <a:pPr lvl="1" marL="466223" indent="-180473" defTabSz="342900">
              <a:spcBef>
                <a:spcPts val="900"/>
              </a:spcBef>
              <a:buFontTx/>
              <a:buChar char="•"/>
              <a:defRPr sz="1500">
                <a:latin typeface="Times New Roman"/>
                <a:ea typeface="Times New Roman"/>
                <a:cs typeface="Times New Roman"/>
                <a:sym typeface="Times New Roman"/>
              </a:defRPr>
            </a:pPr>
            <a:r>
              <a:t>Industrial research lab to rationalize &amp; routinize &amp; modern corporation to deploy ideas</a:t>
            </a:r>
          </a:p>
          <a:p>
            <a:pPr lvl="1" marL="466223" indent="-180473" defTabSz="342900">
              <a:spcBef>
                <a:spcPts val="900"/>
              </a:spcBef>
              <a:buFontTx/>
              <a:buChar char="•"/>
              <a:defRPr sz="1500">
                <a:latin typeface="Times New Roman"/>
                <a:ea typeface="Times New Roman"/>
                <a:cs typeface="Times New Roman"/>
                <a:sym typeface="Times New Roman"/>
              </a:defRPr>
            </a:pPr>
            <a:r>
              <a:t>Globalization?</a:t>
            </a:r>
          </a:p>
          <a:p>
            <a:pPr marL="180473" indent="-180473" defTabSz="342900">
              <a:spcBef>
                <a:spcPts val="900"/>
              </a:spcBef>
              <a:buFontTx/>
              <a:defRPr sz="1500">
                <a:latin typeface="Times New Roman"/>
                <a:ea typeface="Times New Roman"/>
                <a:cs typeface="Times New Roman"/>
                <a:sym typeface="Times New Roman"/>
              </a:defRPr>
            </a:pPr>
            <a:r>
              <a:t>Is this plausible?</a:t>
            </a:r>
          </a:p>
          <a:p>
            <a:pPr lvl="1" marL="466223" indent="-180473" defTabSz="342900">
              <a:spcBef>
                <a:spcPts val="900"/>
              </a:spcBef>
              <a:buFontTx/>
              <a:buChar char="•"/>
              <a:defRPr sz="1500">
                <a:latin typeface="Times New Roman"/>
                <a:ea typeface="Times New Roman"/>
                <a:cs typeface="Times New Roman"/>
                <a:sym typeface="Times New Roman"/>
              </a:defRPr>
            </a:pPr>
            <a:r>
              <a:t>Stepping-on-toes &amp; low-hanging-fruit</a:t>
            </a:r>
          </a:p>
          <a:p>
            <a:pPr lvl="1" marL="466223" indent="-180473" defTabSz="342900">
              <a:spcBef>
                <a:spcPts val="900"/>
              </a:spcBef>
              <a:buFontTx/>
              <a:buChar char="•"/>
              <a:defRPr sz="1500">
                <a:latin typeface="Times New Roman"/>
                <a:ea typeface="Times New Roman"/>
                <a:cs typeface="Times New Roman"/>
                <a:sym typeface="Times New Roman"/>
              </a:defRPr>
            </a:pPr>
            <a:r>
              <a:t>Arguments that it was inevitable lead to expectations of further growth accelerations—which we have not had</a:t>
            </a:r>
          </a:p>
          <a:p>
            <a:pPr marL="180473" indent="-180473" defTabSz="342900">
              <a:spcBef>
                <a:spcPts val="900"/>
              </a:spcBef>
              <a:buFontTx/>
              <a:defRPr sz="1500">
                <a:latin typeface="Times New Roman"/>
                <a:ea typeface="Times New Roman"/>
                <a:cs typeface="Times New Roman"/>
                <a:sym typeface="Times New Roman"/>
              </a:defRPr>
            </a:pPr>
            <a:r>
              <a:t>World settles at ideas growth of 0.44%/yr—12%/generation</a:t>
            </a:r>
          </a:p>
          <a:p>
            <a:pPr lvl="1" marL="466223" indent="-180473" defTabSz="342900">
              <a:spcBef>
                <a:spcPts val="900"/>
              </a:spcBef>
              <a:buFontTx/>
              <a:buChar char="•"/>
              <a:defRPr sz="1500">
                <a:latin typeface="Times New Roman"/>
                <a:ea typeface="Times New Roman"/>
                <a:cs typeface="Times New Roman"/>
                <a:sym typeface="Times New Roman"/>
              </a:defRPr>
            </a:pPr>
            <a:r>
              <a:t>doubling time of 150 years</a:t>
            </a:r>
          </a:p>
          <a:p>
            <a:pPr marL="180473" indent="-180473" defTabSz="342900">
              <a:spcBef>
                <a:spcPts val="900"/>
              </a:spcBef>
              <a:buFontTx/>
              <a:defRPr sz="1500">
                <a:latin typeface="Times New Roman"/>
                <a:ea typeface="Times New Roman"/>
                <a:cs typeface="Times New Roman"/>
                <a:sym typeface="Times New Roman"/>
              </a:defRPr>
            </a:pPr>
            <a:r>
              <a:t>World today of 2.7 billion, $5/day</a:t>
            </a:r>
          </a:p>
          <a:p>
            <a:pPr marL="180473" indent="-180473" defTabSz="342900">
              <a:spcBef>
                <a:spcPts val="900"/>
              </a:spcBef>
              <a:buFontTx/>
              <a:defRPr sz="1500">
                <a:latin typeface="Times New Roman"/>
                <a:ea typeface="Times New Roman"/>
                <a:cs typeface="Times New Roman"/>
                <a:sym typeface="Times New Roman"/>
              </a:defRPr>
            </a:pPr>
            <a:r>
              <a:t>World reaches today’s population in 2200</a:t>
            </a:r>
          </a:p>
        </p:txBody>
      </p:sp>
      <p:pic>
        <p:nvPicPr>
          <p:cNvPr id="65" name="Image" descr="Image"/>
          <p:cNvPicPr>
            <a:picLocks noChangeAspect="0"/>
          </p:cNvPicPr>
          <p:nvPr/>
        </p:nvPicPr>
        <p:blipFill>
          <a:blip r:embed="rId2">
            <a:extLst/>
          </a:blip>
          <a:stretch>
            <a:fillRect/>
          </a:stretch>
        </p:blipFill>
        <p:spPr>
          <a:xfrm>
            <a:off x="4697624" y="1269999"/>
            <a:ext cx="4152540" cy="5325098"/>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Establishing an Effective Monopoly of Violence: Wars of the Ros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Establishing an Effective Monopoly of Violence: Wars of the Roses</a:t>
            </a:r>
          </a:p>
        </p:txBody>
      </p:sp>
      <p:sp>
        <p:nvSpPr>
          <p:cNvPr id="264"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265" name="Image" descr="Image"/>
          <p:cNvPicPr>
            <a:picLocks noChangeAspect="1"/>
          </p:cNvPicPr>
          <p:nvPr/>
        </p:nvPicPr>
        <p:blipFill>
          <a:blip r:embed="rId2">
            <a:extLst/>
          </a:blip>
          <a:stretch>
            <a:fillRect/>
          </a:stretch>
        </p:blipFill>
        <p:spPr>
          <a:xfrm>
            <a:off x="2601763" y="1270000"/>
            <a:ext cx="6248401" cy="4089400"/>
          </a:xfrm>
          <a:prstGeom prst="rect">
            <a:avLst/>
          </a:prstGeom>
          <a:ln w="12700">
            <a:miter lim="400000"/>
          </a:ln>
        </p:spPr>
      </p:pic>
      <p:sp>
        <p:nvSpPr>
          <p:cNvPr id="266"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Establishing an Effective Monopoly of Violence: Implications of the Treason of the Stanleys"/>
          <p:cNvSpPr txBox="1"/>
          <p:nvPr>
            <p:ph type="title" idx="4294967295"/>
          </p:nvPr>
        </p:nvSpPr>
        <p:spPr>
          <a:xfrm>
            <a:off x="277663" y="-1"/>
            <a:ext cx="8572501" cy="1270001"/>
          </a:xfrm>
          <a:prstGeom prst="rect">
            <a:avLst/>
          </a:prstGeom>
        </p:spPr>
        <p:txBody>
          <a:bodyPr>
            <a:normAutofit fontScale="100000" lnSpcReduction="0"/>
          </a:bodyPr>
          <a:lstStyle>
            <a:lvl1pPr defTabSz="219455">
              <a:defRPr sz="2880">
                <a:solidFill>
                  <a:srgbClr val="008000"/>
                </a:solidFill>
              </a:defRPr>
            </a:lvl1pPr>
          </a:lstStyle>
          <a:p>
            <a:pPr/>
            <a:r>
              <a:t>Establishing an Effective Monopoly of Violence: Implications of the Treason of the Stanleys</a:t>
            </a:r>
          </a:p>
        </p:txBody>
      </p:sp>
      <p:sp>
        <p:nvSpPr>
          <p:cNvPr id="269" name="Slide taken from Melissa Dell"/>
          <p:cNvSpPr txBox="1"/>
          <p:nvPr/>
        </p:nvSpPr>
        <p:spPr>
          <a:xfrm>
            <a:off x="6364971" y="6487159"/>
            <a:ext cx="2779029"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270" name="Image" descr="Image"/>
          <p:cNvPicPr>
            <a:picLocks noChangeAspect="1"/>
          </p:cNvPicPr>
          <p:nvPr/>
        </p:nvPicPr>
        <p:blipFill>
          <a:blip r:embed="rId2">
            <a:extLst/>
          </a:blip>
          <a:stretch>
            <a:fillRect/>
          </a:stretch>
        </p:blipFill>
        <p:spPr>
          <a:xfrm>
            <a:off x="2887695" y="1270000"/>
            <a:ext cx="5962469" cy="5217160"/>
          </a:xfrm>
          <a:prstGeom prst="rect">
            <a:avLst/>
          </a:prstGeom>
          <a:ln w="12700">
            <a:miter lim="400000"/>
          </a:ln>
        </p:spPr>
      </p:pic>
      <p:sp>
        <p:nvSpPr>
          <p:cNvPr id="271"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Marcher Lords: Warwick the Kingmake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Marcher Lords: Warwick the Kingmaker</a:t>
            </a:r>
          </a:p>
        </p:txBody>
      </p:sp>
      <p:sp>
        <p:nvSpPr>
          <p:cNvPr id="274"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
        <p:nvSpPr>
          <p:cNvPr id="275" name="Adam Smith: “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
          <p:cNvSpPr txBox="1"/>
          <p:nvPr/>
        </p:nvSpPr>
        <p:spPr>
          <a:xfrm>
            <a:off x="277663" y="1270000"/>
            <a:ext cx="8572501" cy="54381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80473" indent="-180473">
              <a:buSzPct val="100000"/>
              <a:buChar char="•"/>
              <a:defRPr sz="3600">
                <a:latin typeface="Times New Roman"/>
                <a:ea typeface="Times New Roman"/>
                <a:cs typeface="Times New Roman"/>
                <a:sym typeface="Times New Roman"/>
              </a:defRPr>
            </a:pPr>
            <a:r>
              <a:rPr b="1">
                <a:latin typeface="+mj-lt"/>
                <a:ea typeface="+mj-ea"/>
                <a:cs typeface="+mj-cs"/>
                <a:sym typeface="Helvetica"/>
              </a:rPr>
              <a:t>Adam Smith</a:t>
            </a:r>
            <a:r>
              <a:rPr b="1"/>
              <a:t>: “</a:t>
            </a:r>
            <a:r>
              <a:t>The great Earl of Warwick is said to have entertained every day, at his different manors, 30,000 people; and though the number here may have been exaggerated, it must, however, have been very great to admit of such exaggeration. A hospitality nearly of the same kind was exercised not many years ago in many different parts of the Highlands of Scotland…</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Jeremiah Dittmar (2011): The Printing Press as an Agent of Change… II"/>
          <p:cNvSpPr txBox="1"/>
          <p:nvPr>
            <p:ph type="title" idx="4294967295"/>
          </p:nvPr>
        </p:nvSpPr>
        <p:spPr>
          <a:xfrm>
            <a:off x="457200" y="274637"/>
            <a:ext cx="8229600" cy="1143001"/>
          </a:xfrm>
          <a:prstGeom prst="rect">
            <a:avLst/>
          </a:prstGeom>
        </p:spPr>
        <p:txBody>
          <a:bodyPr>
            <a:normAutofit fontScale="100000" lnSpcReduction="0"/>
          </a:bodyPr>
          <a:lstStyle>
            <a:lvl1pPr defTabSz="352043">
              <a:defRPr sz="3387">
                <a:solidFill>
                  <a:srgbClr val="000000"/>
                </a:solidFill>
              </a:defRPr>
            </a:lvl1pPr>
          </a:lstStyle>
          <a:p>
            <a:pPr/>
            <a:r>
              <a:t>Jeremiah Dittmar (2011): The Printing Press as an Agent of Change… II</a:t>
            </a:r>
          </a:p>
        </p:txBody>
      </p:sp>
      <p:sp>
        <p:nvSpPr>
          <p:cNvPr id="278" name="Dittmar’s Test: Compare (especially over the period 1500– 1600) population growth of cities that did and did not adopt the printing press before 1500.…"/>
          <p:cNvSpPr txBox="1"/>
          <p:nvPr>
            <p:ph type="body" sz="quarter" idx="4294967295"/>
          </p:nvPr>
        </p:nvSpPr>
        <p:spPr>
          <a:xfrm>
            <a:off x="457200" y="1436687"/>
            <a:ext cx="8229600" cy="1286627"/>
          </a:xfrm>
          <a:prstGeom prst="rect">
            <a:avLst/>
          </a:prstGeom>
        </p:spPr>
        <p:txBody>
          <a:bodyPr>
            <a:normAutofit fontScale="100000" lnSpcReduction="0"/>
          </a:bodyPr>
          <a:lstStyle/>
          <a:p>
            <a:pPr marL="195452" indent="-195452" defTabSz="260604">
              <a:spcBef>
                <a:spcPts val="400"/>
              </a:spcBef>
              <a:defRPr sz="1824"/>
            </a:pPr>
            <a:r>
              <a:t>Dittmar’s Test: Compare (especially over the period 1500– 1600) population growth of cities that did and did not adopt the printing press before 1500.</a:t>
            </a:r>
          </a:p>
          <a:p>
            <a:pPr marL="195452" indent="-195452" defTabSz="260604">
              <a:spcBef>
                <a:spcPts val="400"/>
              </a:spcBef>
              <a:defRPr sz="1824"/>
            </a:pPr>
            <a:r>
              <a:t>Why are DIttmar’s IV estimates so big? 0.6 per century—a near doubling—as opposed to 0.2?</a:t>
            </a:r>
          </a:p>
        </p:txBody>
      </p:sp>
      <p:pic>
        <p:nvPicPr>
          <p:cNvPr id="279" name="delong_typepad_com_rr-earlymoderngrowth_pdf.png" descr="delong_typepad_com_rr-earlymoderngrowth_pdf.png"/>
          <p:cNvPicPr>
            <a:picLocks noChangeAspect="0"/>
          </p:cNvPicPr>
          <p:nvPr/>
        </p:nvPicPr>
        <p:blipFill>
          <a:blip r:embed="rId2">
            <a:extLst/>
          </a:blip>
          <a:stretch>
            <a:fillRect/>
          </a:stretch>
        </p:blipFill>
        <p:spPr>
          <a:xfrm>
            <a:off x="4566252" y="2723313"/>
            <a:ext cx="4120548" cy="3935754"/>
          </a:xfrm>
          <a:prstGeom prst="rect">
            <a:avLst/>
          </a:prstGeom>
          <a:ln w="12700">
            <a:miter lim="400000"/>
          </a:ln>
        </p:spPr>
      </p:pic>
      <p:pic>
        <p:nvPicPr>
          <p:cNvPr id="280" name="delong_typepad_com_rr-earlymoderngrowth_pdf.png" descr="delong_typepad_com_rr-earlymoderngrowth_pdf.png"/>
          <p:cNvPicPr>
            <a:picLocks noChangeAspect="0"/>
          </p:cNvPicPr>
          <p:nvPr/>
        </p:nvPicPr>
        <p:blipFill>
          <a:blip r:embed="rId3">
            <a:extLst/>
          </a:blip>
          <a:stretch>
            <a:fillRect/>
          </a:stretch>
        </p:blipFill>
        <p:spPr>
          <a:xfrm>
            <a:off x="457200" y="2723313"/>
            <a:ext cx="4120548" cy="3935755"/>
          </a:xfrm>
          <a:prstGeom prst="rect">
            <a:avLst/>
          </a:prstGeom>
          <a:ln w="12700">
            <a:miter lim="400000"/>
          </a:ln>
        </p:spPr>
      </p:pic>
      <p:sp>
        <p:nvSpPr>
          <p:cNvPr id="281"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DeLong and Shleifer 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a:t>
            </a:r>
          </a:p>
        </p:txBody>
      </p:sp>
      <p:sp>
        <p:nvSpPr>
          <p:cNvPr id="284" name="It’s a big deal…"/>
          <p:cNvSpPr txBox="1"/>
          <p:nvPr>
            <p:ph type="body" sz="quarter" idx="4294967295"/>
          </p:nvPr>
        </p:nvSpPr>
        <p:spPr>
          <a:xfrm>
            <a:off x="457200" y="1417637"/>
            <a:ext cx="8229600" cy="564781"/>
          </a:xfrm>
          <a:prstGeom prst="rect">
            <a:avLst/>
          </a:prstGeom>
        </p:spPr>
        <p:txBody>
          <a:bodyPr>
            <a:normAutofit fontScale="100000" lnSpcReduction="0"/>
          </a:bodyPr>
          <a:lstStyle>
            <a:lvl1pPr marL="329184" indent="-329184" defTabSz="438911">
              <a:defRPr sz="3072"/>
            </a:lvl1pPr>
          </a:lstStyle>
          <a:p>
            <a:pPr/>
            <a:r>
              <a:t>It’s a big deal…</a:t>
            </a:r>
          </a:p>
        </p:txBody>
      </p:sp>
      <p:pic>
        <p:nvPicPr>
          <p:cNvPr id="285" name="www_jstor_org_stable_pdf_725804_pdf_acceptTC_true.png" descr="www_jstor_org_stable_pdf_725804_pdf_acceptTC_true.png"/>
          <p:cNvPicPr>
            <a:picLocks noChangeAspect="0"/>
          </p:cNvPicPr>
          <p:nvPr/>
        </p:nvPicPr>
        <p:blipFill>
          <a:blip r:embed="rId2">
            <a:extLst/>
          </a:blip>
          <a:stretch>
            <a:fillRect/>
          </a:stretch>
        </p:blipFill>
        <p:spPr>
          <a:xfrm>
            <a:off x="457200" y="2102717"/>
            <a:ext cx="8229600" cy="4252573"/>
          </a:xfrm>
          <a:prstGeom prst="rect">
            <a:avLst/>
          </a:prstGeom>
          <a:ln w="12700">
            <a:miter lim="400000"/>
          </a:ln>
        </p:spPr>
      </p:pic>
      <p:sp>
        <p:nvSpPr>
          <p:cNvPr id="286"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DeLong and Shleifer III"/>
          <p:cNvSpPr txBox="1"/>
          <p:nvPr>
            <p:ph type="title" idx="4294967295"/>
          </p:nvPr>
        </p:nvSpPr>
        <p:spPr>
          <a:xfrm>
            <a:off x="457200" y="274637"/>
            <a:ext cx="8229600" cy="1143001"/>
          </a:xfrm>
          <a:prstGeom prst="rect">
            <a:avLst/>
          </a:prstGeom>
        </p:spPr>
        <p:txBody>
          <a:bodyPr>
            <a:normAutofit fontScale="100000" lnSpcReduction="0"/>
          </a:bodyPr>
          <a:lstStyle>
            <a:lvl1pPr>
              <a:defRPr sz="4400">
                <a:solidFill>
                  <a:srgbClr val="000000"/>
                </a:solidFill>
              </a:defRPr>
            </a:lvl1pPr>
          </a:lstStyle>
          <a:p>
            <a:pPr/>
            <a:r>
              <a:t>DeLong and Shleifer III</a:t>
            </a:r>
          </a:p>
        </p:txBody>
      </p:sp>
      <p:sp>
        <p:nvSpPr>
          <p:cNvPr id="289" name="Northern Italy in 1500-1650 is “surprising” as absolutist then…"/>
          <p:cNvSpPr txBox="1"/>
          <p:nvPr>
            <p:ph type="body" sz="half" idx="4294967295"/>
          </p:nvPr>
        </p:nvSpPr>
        <p:spPr>
          <a:xfrm>
            <a:off x="457200" y="1417637"/>
            <a:ext cx="2596766" cy="5024406"/>
          </a:xfrm>
          <a:prstGeom prst="rect">
            <a:avLst/>
          </a:prstGeom>
        </p:spPr>
        <p:txBody>
          <a:bodyPr>
            <a:normAutofit fontScale="100000" lnSpcReduction="0"/>
          </a:bodyPr>
          <a:lstStyle/>
          <a:p>
            <a:pPr marL="188595" indent="-188595" defTabSz="251460">
              <a:spcBef>
                <a:spcPts val="400"/>
              </a:spcBef>
              <a:defRPr sz="1760"/>
            </a:pPr>
            <a:r>
              <a:t>Northern Italy in 1500-1650 is “surprising” as absolutist then</a:t>
            </a:r>
          </a:p>
          <a:p>
            <a:pPr marL="188595" indent="-188595" defTabSz="251460">
              <a:spcBef>
                <a:spcPts val="400"/>
              </a:spcBef>
              <a:defRPr sz="1760"/>
            </a:pPr>
            <a:r>
              <a:t>England 1650-1800 is “surprising” as non-absolutist then</a:t>
            </a:r>
          </a:p>
          <a:p>
            <a:pPr marL="188595" indent="-188595" defTabSz="251460">
              <a:spcBef>
                <a:spcPts val="400"/>
              </a:spcBef>
              <a:defRPr sz="1760"/>
            </a:pPr>
            <a:r>
              <a:t>WTF?! with the Italian urban boom 1050-1200</a:t>
            </a:r>
          </a:p>
          <a:p>
            <a:pPr marL="188595" indent="-188595" defTabSz="251460">
              <a:spcBef>
                <a:spcPts val="400"/>
              </a:spcBef>
              <a:defRPr sz="1760"/>
            </a:pPr>
            <a:r>
              <a:t>Econometric problems</a:t>
            </a:r>
          </a:p>
          <a:p>
            <a:pPr lvl="1" marL="440055" indent="-188595" defTabSz="251460">
              <a:spcBef>
                <a:spcPts val="400"/>
              </a:spcBef>
              <a:buChar char="•"/>
              <a:defRPr sz="1760"/>
            </a:pPr>
            <a:r>
              <a:t>Normal distribution—we have only 45 observations, and 30 degrees of freedom…</a:t>
            </a:r>
          </a:p>
          <a:p>
            <a:pPr lvl="1" marL="440055" indent="-188595" defTabSz="251460">
              <a:spcBef>
                <a:spcPts val="400"/>
              </a:spcBef>
              <a:buChar char="•"/>
              <a:defRPr sz="1760"/>
            </a:pPr>
            <a:r>
              <a:t>The file-drawer problem…</a:t>
            </a:r>
          </a:p>
        </p:txBody>
      </p:sp>
      <p:pic>
        <p:nvPicPr>
          <p:cNvPr id="290" name="delong_typepad_com_rr-earlymoderngrowth_pdf.png" descr="delong_typepad_com_rr-earlymoderngrowth_pdf.png"/>
          <p:cNvPicPr>
            <a:picLocks noChangeAspect="0"/>
          </p:cNvPicPr>
          <p:nvPr/>
        </p:nvPicPr>
        <p:blipFill>
          <a:blip r:embed="rId2">
            <a:extLst/>
          </a:blip>
          <a:stretch>
            <a:fillRect/>
          </a:stretch>
        </p:blipFill>
        <p:spPr>
          <a:xfrm>
            <a:off x="3053965" y="1417637"/>
            <a:ext cx="5632835" cy="5024406"/>
          </a:xfrm>
          <a:prstGeom prst="rect">
            <a:avLst/>
          </a:prstGeom>
          <a:ln w="12700">
            <a:miter lim="400000"/>
          </a:ln>
        </p:spPr>
      </p:pic>
      <p:sp>
        <p:nvSpPr>
          <p:cNvPr id="291" name="10:10-10:2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10:10-10:20</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Commercial Society” of the Eighteenth Century…"/>
          <p:cNvSpPr txBox="1"/>
          <p:nvPr>
            <p:ph type="body" sz="half" idx="4294967295"/>
          </p:nvPr>
        </p:nvSpPr>
        <p:spPr>
          <a:xfrm>
            <a:off x="277663" y="1267122"/>
            <a:ext cx="8572501" cy="2089923"/>
          </a:xfrm>
          <a:prstGeom prst="rect">
            <a:avLst/>
          </a:prstGeom>
        </p:spPr>
        <p:txBody>
          <a:bodyPr>
            <a:normAutofit fontScale="100000" lnSpcReduction="0"/>
          </a:bodyPr>
          <a:lstStyle/>
          <a:p>
            <a:pPr marL="0" indent="0" defTabSz="370331">
              <a:spcBef>
                <a:spcPts val="0"/>
              </a:spcBef>
              <a:buSzTx/>
              <a:buFontTx/>
              <a:buNone/>
              <a:defRPr b="1" sz="1944">
                <a:latin typeface="+mj-lt"/>
                <a:ea typeface="+mj-ea"/>
                <a:cs typeface="+mj-cs"/>
                <a:sym typeface="Helvetica"/>
              </a:defRPr>
            </a:pPr>
            <a:r>
              <a:t>“Commercial Society” of the Eighteenth Century</a:t>
            </a:r>
          </a:p>
          <a:p>
            <a:pPr marL="194911" indent="-194911" defTabSz="370331">
              <a:spcBef>
                <a:spcPts val="0"/>
              </a:spcBef>
              <a:buFontTx/>
              <a:defRPr sz="1620">
                <a:latin typeface="Times New Roman"/>
                <a:ea typeface="Times New Roman"/>
                <a:cs typeface="Times New Roman"/>
                <a:sym typeface="Times New Roman"/>
              </a:defRPr>
            </a:pPr>
            <a:r>
              <a:t>An extra 1500 years of invention and innovation, yes…</a:t>
            </a:r>
          </a:p>
          <a:p>
            <a:pPr lvl="1" marL="503521" indent="-194911" defTabSz="370331">
              <a:spcBef>
                <a:spcPts val="0"/>
              </a:spcBef>
              <a:buFontTx/>
              <a:buChar char="•"/>
              <a:defRPr sz="1620">
                <a:latin typeface="Times New Roman"/>
                <a:ea typeface="Times New Roman"/>
                <a:cs typeface="Times New Roman"/>
                <a:sym typeface="Times New Roman"/>
              </a:defRPr>
            </a:pPr>
            <a:r>
              <a:t>Scope of control…</a:t>
            </a:r>
          </a:p>
          <a:p>
            <a:pPr lvl="1" marL="503521" indent="-194911" defTabSz="370331">
              <a:spcBef>
                <a:spcPts val="0"/>
              </a:spcBef>
              <a:buFontTx/>
              <a:buChar char="•"/>
              <a:defRPr sz="1620">
                <a:latin typeface="Times New Roman"/>
                <a:ea typeface="Times New Roman"/>
                <a:cs typeface="Times New Roman"/>
                <a:sym typeface="Times New Roman"/>
              </a:defRPr>
            </a:pPr>
            <a:r>
              <a:t>Columbian Exchange…</a:t>
            </a:r>
          </a:p>
          <a:p>
            <a:pPr marL="194911" indent="-194911" defTabSz="370331">
              <a:spcBef>
                <a:spcPts val="0"/>
              </a:spcBef>
              <a:buFontTx/>
              <a:defRPr sz="1620">
                <a:latin typeface="Times New Roman"/>
                <a:ea typeface="Times New Roman"/>
                <a:cs typeface="Times New Roman"/>
                <a:sym typeface="Times New Roman"/>
              </a:defRPr>
            </a:pPr>
            <a:r>
              <a:t>But, otherwise, how different from Antonine Rome or Sung China or Abbasid Mesopotamia?</a:t>
            </a:r>
          </a:p>
          <a:p>
            <a:pPr lvl="1" marL="503521" indent="-194911" defTabSz="370331">
              <a:spcBef>
                <a:spcPts val="0"/>
              </a:spcBef>
              <a:buFontTx/>
              <a:buChar char="•"/>
              <a:defRPr sz="1620">
                <a:latin typeface="Times New Roman"/>
                <a:ea typeface="Times New Roman"/>
                <a:cs typeface="Times New Roman"/>
                <a:sym typeface="Times New Roman"/>
              </a:defRPr>
            </a:pPr>
            <a:r>
              <a:t>It did occur in Antonine Rome…</a:t>
            </a:r>
          </a:p>
          <a:p>
            <a:pPr lvl="1" marL="503521" indent="-194911" defTabSz="370331">
              <a:spcBef>
                <a:spcPts val="0"/>
              </a:spcBef>
              <a:buFontTx/>
              <a:buChar char="•"/>
              <a:defRPr sz="1620">
                <a:latin typeface="Times New Roman"/>
                <a:ea typeface="Times New Roman"/>
                <a:cs typeface="Times New Roman"/>
                <a:sym typeface="Times New Roman"/>
              </a:defRPr>
            </a:pPr>
            <a:r>
              <a:t>Temin: no industrial revolution…</a:t>
            </a:r>
          </a:p>
        </p:txBody>
      </p:sp>
      <p:sp>
        <p:nvSpPr>
          <p:cNvPr id="294" name="Discussion"/>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Discussion</a:t>
            </a:r>
          </a:p>
        </p:txBody>
      </p:sp>
      <p:sp>
        <p:nvSpPr>
          <p:cNvPr id="295" name="10:35-10:50"/>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10:35-10:50</a:t>
            </a:r>
          </a:p>
        </p:txBody>
      </p:sp>
      <p:pic>
        <p:nvPicPr>
          <p:cNvPr id="296" name="Screen Shot 2020-02-18 at 9.00.59 AM.png" descr="Screen Shot 2020-02-18 at 9.00.59 AM.png"/>
          <p:cNvPicPr>
            <a:picLocks noChangeAspect="1"/>
          </p:cNvPicPr>
          <p:nvPr/>
        </p:nvPicPr>
        <p:blipFill>
          <a:blip r:embed="rId2">
            <a:extLst/>
          </a:blip>
          <a:stretch>
            <a:fillRect/>
          </a:stretch>
        </p:blipFill>
        <p:spPr>
          <a:xfrm>
            <a:off x="765801" y="3357044"/>
            <a:ext cx="6632201" cy="2934808"/>
          </a:xfrm>
          <a:prstGeom prst="rect">
            <a:avLst/>
          </a:prstGeom>
          <a:ln w="12700">
            <a:miter lim="400000"/>
          </a:ln>
        </p:spPr>
      </p:pic>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We Have a Very Keen-Eyed Contemporary Observer:…"/>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406908">
              <a:spcBef>
                <a:spcPts val="0"/>
              </a:spcBef>
              <a:buSzTx/>
              <a:buFontTx/>
              <a:buNone/>
              <a:defRPr b="1" sz="2136">
                <a:latin typeface="+mj-lt"/>
                <a:ea typeface="+mj-ea"/>
                <a:cs typeface="+mj-cs"/>
                <a:sym typeface="Helvetica"/>
              </a:defRPr>
            </a:pPr>
            <a:r>
              <a:t>We Have a Very Keen-Eyed Contemporary Observer:</a:t>
            </a:r>
          </a:p>
          <a:p>
            <a:pPr marL="214162" indent="-214162" defTabSz="406908">
              <a:spcBef>
                <a:spcPts val="0"/>
              </a:spcBef>
              <a:buFontTx/>
              <a:defRPr sz="1779">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a:t>
            </a:r>
            <a:r>
              <a:t> chs. 1, 4-6</a:t>
            </a:r>
            <a:r>
              <a:rPr i="1"/>
              <a:t> </a:t>
            </a:r>
            <a:r>
              <a:t>&lt;</a:t>
            </a:r>
            <a:r>
              <a:rPr u="sng">
                <a:solidFill>
                  <a:srgbClr val="0000FF"/>
                </a:solidFill>
                <a:uFill>
                  <a:solidFill>
                    <a:srgbClr val="0000FF"/>
                  </a:solidFill>
                </a:uFill>
                <a:hlinkClick r:id="rId2" invalidUrl="" action="" tgtFrame="" tooltip="" history="1" highlightClick="0" endSnd="0"/>
              </a:rPr>
              <a:t>https://delong.typepad.com/files/berry-smith.pdf</a:t>
            </a:r>
            <a:r>
              <a:t>&gt;</a:t>
            </a:r>
          </a:p>
          <a:p>
            <a:pPr marL="214162" indent="-214162" defTabSz="406908">
              <a:spcBef>
                <a:spcPts val="0"/>
              </a:spcBef>
              <a:buFontTx/>
              <a:defRPr sz="1779">
                <a:latin typeface="Times New Roman"/>
                <a:ea typeface="Times New Roman"/>
                <a:cs typeface="Times New Roman"/>
                <a:sym typeface="Times New Roman"/>
              </a:defRPr>
            </a:pPr>
            <a:r>
              <a:t>The market economy as a game changer</a:t>
            </a:r>
          </a:p>
          <a:p>
            <a:pPr marL="214162" indent="-214162" defTabSz="406908">
              <a:spcBef>
                <a:spcPts val="0"/>
              </a:spcBef>
              <a:buFontTx/>
              <a:defRPr sz="1779">
                <a:latin typeface="Times New Roman"/>
                <a:ea typeface="Times New Roman"/>
                <a:cs typeface="Times New Roman"/>
                <a:sym typeface="Times New Roman"/>
              </a:defRPr>
            </a:pPr>
            <a:r>
              <a:t>Commercial society:</a:t>
            </a:r>
          </a:p>
          <a:p>
            <a:pPr lvl="1" marL="553252" indent="-214162" defTabSz="406908">
              <a:spcBef>
                <a:spcPts val="0"/>
              </a:spcBef>
              <a:buFontTx/>
              <a:buChar char="•"/>
              <a:defRPr sz="1779">
                <a:latin typeface="Times New Roman"/>
                <a:ea typeface="Times New Roman"/>
                <a:cs typeface="Times New Roman"/>
                <a:sym typeface="Times New Roman"/>
              </a:defRPr>
            </a:pPr>
            <a:r>
              <a:t>Hunter, shepherd, agricultural, and commercial stages…</a:t>
            </a:r>
          </a:p>
          <a:p>
            <a:pPr lvl="1" marL="553252" indent="-214162" defTabSz="406908">
              <a:spcBef>
                <a:spcPts val="0"/>
              </a:spcBef>
              <a:buFontTx/>
              <a:buChar char="•"/>
              <a:defRPr sz="1779">
                <a:latin typeface="Times New Roman"/>
                <a:ea typeface="Times New Roman"/>
                <a:cs typeface="Times New Roman"/>
                <a:sym typeface="Times New Roman"/>
              </a:defRPr>
            </a:pPr>
            <a:r>
              <a:t>“It is Smith’s explicit reference to a ‘commercial society’ that is distinctive and Smith here is a pioneer…”</a:t>
            </a:r>
          </a:p>
          <a:p>
            <a:pPr lvl="1" marL="553252" indent="-214162" defTabSz="406908">
              <a:spcBef>
                <a:spcPts val="0"/>
              </a:spcBef>
              <a:buFontTx/>
              <a:buChar char="•"/>
              <a:defRPr sz="1779">
                <a:latin typeface="Times New Roman"/>
                <a:ea typeface="Times New Roman"/>
                <a:cs typeface="Times New Roman"/>
                <a:sym typeface="Times New Roman"/>
              </a:defRPr>
            </a:pPr>
            <a:r>
              <a:t>Agrarian-Age power lies with the owners of land, and government is ‘a combination of the rich to oppress the poor’</a:t>
            </a:r>
          </a:p>
          <a:p>
            <a:pPr lvl="1" marL="553252" indent="-214162" defTabSz="406908">
              <a:spcBef>
                <a:spcPts val="0"/>
              </a:spcBef>
              <a:buFontTx/>
              <a:buChar char="•"/>
              <a:defRPr sz="1779">
                <a:latin typeface="Times New Roman"/>
                <a:ea typeface="Times New Roman"/>
                <a:cs typeface="Times New Roman"/>
                <a:sym typeface="Times New Roman"/>
              </a:defRPr>
            </a:pPr>
            <a:r>
              <a:t>Commercial society sees the growth of the rule of law—and a government that can enforce its property-rights order against local notables, roving bandits, </a:t>
            </a:r>
            <a:r>
              <a:rPr i="1"/>
              <a:t>and its own functionaries…</a:t>
            </a:r>
          </a:p>
          <a:p>
            <a:pPr lvl="1" marL="553252" indent="-214162" defTabSz="406908">
              <a:spcBef>
                <a:spcPts val="0"/>
              </a:spcBef>
              <a:buFontTx/>
              <a:buChar char="•"/>
              <a:defRPr sz="1779">
                <a:latin typeface="Times New Roman"/>
                <a:ea typeface="Times New Roman"/>
                <a:cs typeface="Times New Roman"/>
                <a:sym typeface="Times New Roman"/>
              </a:defRPr>
            </a:pPr>
          </a:p>
          <a:p>
            <a:pPr lvl="1" marL="553252" indent="-214162" defTabSz="406908">
              <a:spcBef>
                <a:spcPts val="0"/>
              </a:spcBef>
              <a:buFontTx/>
              <a:buChar char="•"/>
              <a:defRPr sz="1779">
                <a:latin typeface="Times New Roman"/>
                <a:ea typeface="Times New Roman"/>
                <a:cs typeface="Times New Roman"/>
                <a:sym typeface="Times New Roman"/>
              </a:defRPr>
            </a:pPr>
          </a:p>
          <a:p>
            <a:pPr marL="214162" indent="-214162" defTabSz="406908">
              <a:spcBef>
                <a:spcPts val="0"/>
              </a:spcBef>
              <a:buFontTx/>
              <a:defRPr sz="1779">
                <a:latin typeface="Times New Roman"/>
                <a:ea typeface="Times New Roman"/>
                <a:cs typeface="Times New Roman"/>
                <a:sym typeface="Times New Roman"/>
              </a:defRPr>
            </a:pPr>
          </a:p>
          <a:p>
            <a:pPr marL="0" indent="0" defTabSz="406908">
              <a:spcBef>
                <a:spcPts val="0"/>
              </a:spcBef>
              <a:buSzTx/>
              <a:buFontTx/>
              <a:buNone/>
              <a:defRPr b="1" sz="2136">
                <a:latin typeface="+mj-lt"/>
                <a:ea typeface="+mj-ea"/>
                <a:cs typeface="+mj-cs"/>
                <a:sym typeface="Helvetica"/>
              </a:defRPr>
            </a:pPr>
          </a:p>
        </p:txBody>
      </p:sp>
      <p:sp>
        <p:nvSpPr>
          <p:cNvPr id="299" name="Review: Adam Smith"/>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Adam Smith</a:t>
            </a:r>
          </a:p>
        </p:txBody>
      </p:sp>
      <p:sp>
        <p:nvSpPr>
          <p:cNvPr id="300"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Friedrich Engels:…"/>
          <p:cNvSpPr txBox="1"/>
          <p:nvPr>
            <p:ph type="body" idx="4294967295"/>
          </p:nvPr>
        </p:nvSpPr>
        <p:spPr>
          <a:xfrm>
            <a:off x="277663" y="1267122"/>
            <a:ext cx="8572501" cy="5080001"/>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Friedrich Engels:</a:t>
            </a:r>
          </a:p>
          <a:p>
            <a:pPr marL="240631" indent="-240631">
              <a:spcBef>
                <a:spcPts val="0"/>
              </a:spcBef>
              <a:buFontTx/>
              <a:defRPr sz="2000">
                <a:latin typeface="Times New Roman"/>
                <a:ea typeface="Times New Roman"/>
                <a:cs typeface="Times New Roman"/>
                <a:sym typeface="Times New Roman"/>
              </a:defRPr>
            </a:pPr>
            <a:r>
              <a:t>“Exceptional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lords…” </a:t>
            </a:r>
            <a:r>
              <a:rPr i="1"/>
              <a:t>Origin of the Family…</a:t>
            </a:r>
          </a:p>
          <a:p>
            <a:pPr marL="240631" indent="-240631">
              <a:spcBef>
                <a:spcPts val="0"/>
              </a:spcBef>
              <a:buFontTx/>
              <a:defRPr sz="2000">
                <a:latin typeface="Times New Roman"/>
                <a:ea typeface="Times New Roman"/>
                <a:cs typeface="Times New Roman"/>
                <a:sym typeface="Times New Roman"/>
              </a:defRPr>
            </a:pPr>
            <a:r>
              <a:t>It was in the kings’ and their bureaucracies’ interests—and they were (sometimes) able to make it stick.</a:t>
            </a:r>
          </a:p>
        </p:txBody>
      </p:sp>
      <p:sp>
        <p:nvSpPr>
          <p:cNvPr id="303" name="Why the Emergence of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a:t>
            </a:r>
          </a:p>
        </p:txBody>
      </p:sp>
      <p:sp>
        <p:nvSpPr>
          <p:cNvPr id="304"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Adam Smith, according to Berr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365760">
              <a:spcBef>
                <a:spcPts val="0"/>
              </a:spcBef>
              <a:buSzTx/>
              <a:buFontTx/>
              <a:buNone/>
              <a:defRPr b="1" sz="1920">
                <a:latin typeface="+mj-lt"/>
                <a:ea typeface="+mj-ea"/>
                <a:cs typeface="+mj-cs"/>
                <a:sym typeface="Helvetica"/>
              </a:defRPr>
            </a:pPr>
            <a:r>
              <a:t>Adam Smith, according to Berry:</a:t>
            </a:r>
          </a:p>
          <a:p>
            <a:pPr marL="192505" indent="-192505" defTabSz="365760">
              <a:spcBef>
                <a:spcPts val="0"/>
              </a:spcBef>
              <a:buFontTx/>
              <a:defRPr sz="1600">
                <a:latin typeface="Times New Roman"/>
                <a:ea typeface="Times New Roman"/>
                <a:cs typeface="Times New Roman"/>
                <a:sym typeface="Times New Roman"/>
              </a:defRPr>
            </a:pPr>
            <a:r>
              <a:t>“The feudal lords were masters… settled disputes, enforced discipline, and commanded their tenants to fight on their behalf….. [But] when foreign commerce introduced… what Smith deliberately calls frivolous and useless goods (he mentions diamond buckles) the lords sold off their land or granted long leases… undermine[d] their power to command and their ability to act as judges because those who had been previously dependent became independent: ‘For the gratification of the most childish, the meanest and the most sordid of all vanities’… these landlords gradually bartered away their whole power and authority (WN 419)…</a:t>
            </a:r>
          </a:p>
          <a:p>
            <a:pPr marL="192505" indent="-192505" defTabSz="365760">
              <a:spcBef>
                <a:spcPts val="0"/>
              </a:spcBef>
              <a:buFontTx/>
              <a:defRPr sz="1600">
                <a:latin typeface="Times New Roman"/>
                <a:ea typeface="Times New Roman"/>
                <a:cs typeface="Times New Roman"/>
                <a:sym typeface="Times New Roman"/>
              </a:defRPr>
            </a:pPr>
            <a:r>
              <a:t>“Smith calls this change a ‘revolution of the greatest importance to the publick happiness’ (WN 422)</a:t>
            </a:r>
          </a:p>
          <a:p>
            <a:pPr lvl="1" marL="497305" indent="-192505" defTabSz="365760">
              <a:spcBef>
                <a:spcPts val="0"/>
              </a:spcBef>
              <a:buFontTx/>
              <a:buChar char="•"/>
              <a:defRPr sz="1600">
                <a:latin typeface="Times New Roman"/>
                <a:ea typeface="Times New Roman"/>
                <a:cs typeface="Times New Roman"/>
                <a:sym typeface="Times New Roman"/>
              </a:defRPr>
            </a:pPr>
            <a:r>
              <a:t>But it was not brought about with the deliberate aim to further the public good…</a:t>
            </a:r>
          </a:p>
          <a:p>
            <a:pPr lvl="1" marL="497305" indent="-192505" defTabSz="365760">
              <a:spcBef>
                <a:spcPts val="0"/>
              </a:spcBef>
              <a:buFontTx/>
              <a:buChar char="•"/>
              <a:defRPr sz="1600">
                <a:latin typeface="Times New Roman"/>
                <a:ea typeface="Times New Roman"/>
                <a:cs typeface="Times New Roman"/>
                <a:sym typeface="Times New Roman"/>
              </a:defRPr>
            </a:pPr>
            <a:r>
              <a:t>It was, rather, an example of unintended consequences.</a:t>
            </a:r>
          </a:p>
          <a:p>
            <a:pPr marL="192505" indent="-192505" defTabSz="365760">
              <a:spcBef>
                <a:spcPts val="0"/>
              </a:spcBef>
              <a:buFontTx/>
              <a:defRPr sz="1600">
                <a:latin typeface="Times New Roman"/>
                <a:ea typeface="Times New Roman"/>
                <a:cs typeface="Times New Roman"/>
                <a:sym typeface="Times New Roman"/>
              </a:defRPr>
            </a:pPr>
            <a:r>
              <a:t>This made possible the ‘regular administration of justice’. </a:t>
            </a:r>
          </a:p>
          <a:p>
            <a:pPr marL="192505" indent="-192505" defTabSz="365760">
              <a:spcBef>
                <a:spcPts val="0"/>
              </a:spcBef>
              <a:buFontTx/>
              <a:defRPr sz="1600">
                <a:latin typeface="Times New Roman"/>
                <a:ea typeface="Times New Roman"/>
                <a:cs typeface="Times New Roman"/>
                <a:sym typeface="Times New Roman"/>
              </a:defRPr>
            </a:pPr>
            <a:r>
              <a:t>The establishment of that uniformity is crucial</a:t>
            </a:r>
          </a:p>
          <a:p>
            <a:pPr marL="192505" indent="-192505" defTabSz="365760">
              <a:spcBef>
                <a:spcPts val="0"/>
              </a:spcBef>
              <a:buFontTx/>
              <a:defRPr sz="1600">
                <a:latin typeface="Times New Roman"/>
                <a:ea typeface="Times New Roman"/>
                <a:cs typeface="Times New Roman"/>
                <a:sym typeface="Times New Roman"/>
              </a:defRPr>
            </a:pPr>
            <a:r>
              <a:t>Without it a commercial society is not possible</a:t>
            </a:r>
          </a:p>
          <a:p>
            <a:pPr marL="192505" indent="-192505" defTabSz="365760">
              <a:spcBef>
                <a:spcPts val="0"/>
              </a:spcBef>
              <a:buFontTx/>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lvl="1" marL="497305" indent="-192505" defTabSz="365760">
              <a:spcBef>
                <a:spcPts val="0"/>
              </a:spcBef>
              <a:buFontTx/>
              <a:buChar char="•"/>
              <a:defRPr sz="1600">
                <a:latin typeface="Times New Roman"/>
                <a:ea typeface="Times New Roman"/>
                <a:cs typeface="Times New Roman"/>
                <a:sym typeface="Times New Roman"/>
              </a:defRPr>
            </a:pPr>
          </a:p>
          <a:p>
            <a:pPr marL="192505" indent="-192505" defTabSz="365760">
              <a:spcBef>
                <a:spcPts val="0"/>
              </a:spcBef>
              <a:buFontTx/>
              <a:defRPr sz="1600">
                <a:latin typeface="Times New Roman"/>
                <a:ea typeface="Times New Roman"/>
                <a:cs typeface="Times New Roman"/>
                <a:sym typeface="Times New Roman"/>
              </a:defRPr>
            </a:pPr>
          </a:p>
          <a:p>
            <a:pPr marL="0" indent="0" defTabSz="365760">
              <a:spcBef>
                <a:spcPts val="0"/>
              </a:spcBef>
              <a:buSzTx/>
              <a:buFontTx/>
              <a:buNone/>
              <a:defRPr b="1" sz="1920">
                <a:latin typeface="+mj-lt"/>
                <a:ea typeface="+mj-ea"/>
                <a:cs typeface="+mj-cs"/>
                <a:sym typeface="Helvetica"/>
              </a:defRPr>
            </a:pPr>
          </a:p>
        </p:txBody>
      </p:sp>
      <p:sp>
        <p:nvSpPr>
          <p:cNvPr id="307" name="Why the Emergence of “Commercial Society”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Why the Emergence of “Commercial Society” II</a:t>
            </a:r>
          </a:p>
        </p:txBody>
      </p:sp>
      <p:sp>
        <p:nvSpPr>
          <p:cNvPr id="308"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Modern Economic Growth:…"/>
          <p:cNvSpPr txBox="1"/>
          <p:nvPr>
            <p:ph type="body" sz="half" idx="4294967295"/>
          </p:nvPr>
        </p:nvSpPr>
        <p:spPr>
          <a:xfrm>
            <a:off x="277663" y="1049109"/>
            <a:ext cx="4248785" cy="5436758"/>
          </a:xfrm>
          <a:prstGeom prst="rect">
            <a:avLst/>
          </a:prstGeom>
        </p:spPr>
        <p:txBody>
          <a:bodyPr>
            <a:normAutofit fontScale="100000" lnSpcReduction="0"/>
          </a:bodyPr>
          <a:lstStyle/>
          <a:p>
            <a:pPr marL="0" indent="0" defTabSz="356615">
              <a:spcBef>
                <a:spcPts val="900"/>
              </a:spcBef>
              <a:buSzTx/>
              <a:buFontTx/>
              <a:buNone/>
              <a:defRPr b="1" sz="2340">
                <a:latin typeface="+mj-lt"/>
                <a:ea typeface="+mj-ea"/>
                <a:cs typeface="+mj-cs"/>
                <a:sym typeface="Helvetica"/>
              </a:defRPr>
            </a:pPr>
            <a:r>
              <a:t>Modern Economic Growth:</a:t>
            </a:r>
          </a:p>
          <a:p>
            <a:pPr marL="187692" indent="-187692" defTabSz="356615">
              <a:spcBef>
                <a:spcPts val="900"/>
              </a:spcBef>
              <a:buFontTx/>
              <a:defRPr sz="1560">
                <a:latin typeface="Times New Roman"/>
                <a:ea typeface="Times New Roman"/>
                <a:cs typeface="Times New Roman"/>
                <a:sym typeface="Times New Roman"/>
              </a:defRPr>
            </a:pPr>
            <a:r>
              <a:t>We did have:</a:t>
            </a:r>
          </a:p>
          <a:p>
            <a:pPr lvl="1" marL="484872" indent="-187692" defTabSz="356615">
              <a:spcBef>
                <a:spcPts val="900"/>
              </a:spcBef>
              <a:buFontTx/>
              <a:buChar char="•"/>
              <a:defRPr sz="1560">
                <a:latin typeface="Times New Roman"/>
                <a:ea typeface="Times New Roman"/>
                <a:cs typeface="Times New Roman"/>
                <a:sym typeface="Times New Roman"/>
              </a:defRPr>
            </a:pPr>
            <a:r>
              <a:t>Industrial research lab: routinization &amp; rationalization of invention &amp; innovation</a:t>
            </a:r>
          </a:p>
          <a:p>
            <a:pPr lvl="1" marL="484872" indent="-187692" defTabSz="356615">
              <a:spcBef>
                <a:spcPts val="900"/>
              </a:spcBef>
              <a:buFontTx/>
              <a:buChar char="•"/>
              <a:defRPr sz="1560">
                <a:latin typeface="Times New Roman"/>
                <a:ea typeface="Times New Roman"/>
                <a:cs typeface="Times New Roman"/>
                <a:sym typeface="Times New Roman"/>
              </a:defRPr>
            </a:pPr>
            <a:r>
              <a:t>Modern corporation: routinization &amp; rationalization of the deployment of ideas</a:t>
            </a:r>
          </a:p>
          <a:p>
            <a:pPr lvl="1" marL="484872" indent="-187692" defTabSz="356615">
              <a:spcBef>
                <a:spcPts val="900"/>
              </a:spcBef>
              <a:buFontTx/>
              <a:buChar char="•"/>
              <a:defRPr sz="1560">
                <a:latin typeface="Times New Roman"/>
                <a:ea typeface="Times New Roman"/>
                <a:cs typeface="Times New Roman"/>
                <a:sym typeface="Times New Roman"/>
              </a:defRPr>
            </a:pPr>
            <a:r>
              <a:t>Globalization</a:t>
            </a:r>
          </a:p>
          <a:p>
            <a:pPr lvl="2" marL="782052" indent="-187692" defTabSz="356615">
              <a:spcBef>
                <a:spcPts val="900"/>
              </a:spcBef>
              <a:buFontTx/>
              <a:defRPr sz="1560">
                <a:latin typeface="Times New Roman"/>
                <a:ea typeface="Times New Roman"/>
                <a:cs typeface="Times New Roman"/>
                <a:sym typeface="Times New Roman"/>
              </a:defRPr>
            </a:pPr>
            <a:r>
              <a:t>Transport</a:t>
            </a:r>
          </a:p>
          <a:p>
            <a:pPr lvl="2" marL="782052" indent="-187692" defTabSz="356615">
              <a:spcBef>
                <a:spcPts val="900"/>
              </a:spcBef>
              <a:buFontTx/>
              <a:defRPr sz="1560">
                <a:latin typeface="Times New Roman"/>
                <a:ea typeface="Times New Roman"/>
                <a:cs typeface="Times New Roman"/>
                <a:sym typeface="Times New Roman"/>
              </a:defRPr>
            </a:pPr>
            <a:r>
              <a:t>Communications</a:t>
            </a:r>
          </a:p>
          <a:p>
            <a:pPr lvl="2" marL="782052" indent="-187692" defTabSz="356615">
              <a:spcBef>
                <a:spcPts val="900"/>
              </a:spcBef>
              <a:buFontTx/>
              <a:defRPr sz="1560">
                <a:latin typeface="Times New Roman"/>
                <a:ea typeface="Times New Roman"/>
                <a:cs typeface="Times New Roman"/>
                <a:sym typeface="Times New Roman"/>
              </a:defRPr>
            </a:pPr>
            <a:r>
              <a:t>Migration</a:t>
            </a:r>
          </a:p>
          <a:p>
            <a:pPr lvl="3" marL="1079232" indent="-187692" defTabSz="356615">
              <a:spcBef>
                <a:spcPts val="900"/>
              </a:spcBef>
              <a:buFontTx/>
              <a:buChar char="•"/>
              <a:defRPr sz="1560">
                <a:latin typeface="Times New Roman"/>
                <a:ea typeface="Times New Roman"/>
                <a:cs typeface="Times New Roman"/>
                <a:sym typeface="Times New Roman"/>
              </a:defRPr>
            </a:pPr>
            <a:r>
              <a:t>American ascendancy: “the furnace where the future is being forged”</a:t>
            </a:r>
          </a:p>
          <a:p>
            <a:pPr marL="187692" indent="-187692" defTabSz="356615">
              <a:spcBef>
                <a:spcPts val="900"/>
              </a:spcBef>
              <a:buFontTx/>
              <a:defRPr sz="1560">
                <a:latin typeface="Times New Roman"/>
                <a:ea typeface="Times New Roman"/>
                <a:cs typeface="Times New Roman"/>
                <a:sym typeface="Times New Roman"/>
              </a:defRPr>
            </a:pPr>
            <a:r>
              <a:t>Ideas growth of 2.1%/yr</a:t>
            </a:r>
          </a:p>
          <a:p>
            <a:pPr lvl="1" marL="484872" indent="-187692" defTabSz="356615">
              <a:spcBef>
                <a:spcPts val="900"/>
              </a:spcBef>
              <a:buFontTx/>
              <a:buChar char="•"/>
              <a:defRPr sz="1560">
                <a:latin typeface="Times New Roman"/>
                <a:ea typeface="Times New Roman"/>
                <a:cs typeface="Times New Roman"/>
                <a:sym typeface="Times New Roman"/>
              </a:defRPr>
            </a:pPr>
            <a:r>
              <a:t>Doubling time of 35 years</a:t>
            </a:r>
          </a:p>
          <a:p>
            <a:pPr lvl="1" marL="484872" indent="-187692" defTabSz="356615">
              <a:spcBef>
                <a:spcPts val="900"/>
              </a:spcBef>
              <a:buFontTx/>
              <a:buChar char="•"/>
              <a:defRPr sz="1560">
                <a:latin typeface="Times New Roman"/>
                <a:ea typeface="Times New Roman"/>
                <a:cs typeface="Times New Roman"/>
                <a:sym typeface="Times New Roman"/>
              </a:defRPr>
            </a:pPr>
            <a:r>
              <a:t>More change in one year than in 50</a:t>
            </a:r>
          </a:p>
          <a:p>
            <a:pPr marL="187692" indent="-187692" defTabSz="356615">
              <a:spcBef>
                <a:spcPts val="900"/>
              </a:spcBef>
              <a:buFontTx/>
              <a:defRPr sz="1560">
                <a:latin typeface="Times New Roman"/>
                <a:ea typeface="Times New Roman"/>
                <a:cs typeface="Times New Roman"/>
                <a:sym typeface="Times New Roman"/>
              </a:defRPr>
            </a:pPr>
            <a:r>
              <a:t>Enormous growth in global inequality</a:t>
            </a:r>
          </a:p>
        </p:txBody>
      </p:sp>
      <p:sp>
        <p:nvSpPr>
          <p:cNvPr id="68" name="Those Are Not the Worlds We Live i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r>
              <a:t>Those Are Not the Worlds We Live in</a:t>
            </a:r>
          </a:p>
        </p:txBody>
      </p:sp>
      <p:pic>
        <p:nvPicPr>
          <p:cNvPr id="69" name="Screen Shot 2020-02-18 at 9.00.59 AM.png" descr="Screen Shot 2020-02-18 at 9.00.59 AM.png"/>
          <p:cNvPicPr>
            <a:picLocks noChangeAspect="0"/>
          </p:cNvPicPr>
          <p:nvPr/>
        </p:nvPicPr>
        <p:blipFill>
          <a:blip r:embed="rId2">
            <a:extLst/>
          </a:blip>
          <a:stretch>
            <a:fillRect/>
          </a:stretch>
        </p:blipFill>
        <p:spPr>
          <a:xfrm>
            <a:off x="4526447" y="1049109"/>
            <a:ext cx="4323717" cy="2842859"/>
          </a:xfrm>
          <a:prstGeom prst="rect">
            <a:avLst/>
          </a:prstGeom>
          <a:ln w="12700">
            <a:miter lim="400000"/>
          </a:ln>
        </p:spPr>
      </p:pic>
      <p:pic>
        <p:nvPicPr>
          <p:cNvPr id="70" name="Image" descr="Image"/>
          <p:cNvPicPr>
            <a:picLocks noChangeAspect="0"/>
          </p:cNvPicPr>
          <p:nvPr/>
        </p:nvPicPr>
        <p:blipFill>
          <a:blip r:embed="rId3">
            <a:extLst/>
          </a:blip>
          <a:stretch>
            <a:fillRect/>
          </a:stretch>
        </p:blipFill>
        <p:spPr>
          <a:xfrm>
            <a:off x="4526447" y="3891967"/>
            <a:ext cx="4323717" cy="2593900"/>
          </a:xfrm>
          <a:prstGeom prst="rect">
            <a:avLst/>
          </a:prstGeom>
          <a:ln w="12700">
            <a:miter lim="400000"/>
          </a:ln>
        </p:spPr>
      </p:pic>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Commercial Revolution Prosperity:…"/>
          <p:cNvSpPr txBox="1"/>
          <p:nvPr>
            <p:ph type="body" idx="4294967295"/>
          </p:nvPr>
        </p:nvSpPr>
        <p:spPr>
          <a:xfrm>
            <a:off x="277663" y="1267122"/>
            <a:ext cx="8572501" cy="5080001"/>
          </a:xfrm>
          <a:prstGeom prst="rect">
            <a:avLst/>
          </a:prstGeom>
        </p:spPr>
        <p:txBody>
          <a:bodyPr>
            <a:normAutofit fontScale="100000" lnSpcReduction="0"/>
          </a:bodyPr>
          <a:lstStyle/>
          <a:p>
            <a:pPr marL="0" indent="0" defTabSz="224027">
              <a:spcBef>
                <a:spcPts val="0"/>
              </a:spcBef>
              <a:buSzTx/>
              <a:buFontTx/>
              <a:buNone/>
              <a:defRPr b="1" sz="2352">
                <a:latin typeface="+mj-lt"/>
                <a:ea typeface="+mj-ea"/>
                <a:cs typeface="+mj-cs"/>
                <a:sym typeface="Helvetica"/>
              </a:defRPr>
            </a:pPr>
            <a:r>
              <a:t>Commercial Revolution Prosperity:</a:t>
            </a:r>
          </a:p>
          <a:p>
            <a:pPr marL="196515" indent="-196515" defTabSz="224027">
              <a:spcBef>
                <a:spcPts val="500"/>
              </a:spcBef>
              <a:buFontTx/>
              <a:defRPr sz="1764">
                <a:latin typeface="Times New Roman"/>
                <a:ea typeface="Times New Roman"/>
                <a:cs typeface="Times New Roman"/>
                <a:sym typeface="Times New Roman"/>
              </a:defRPr>
            </a:pPr>
            <a:r>
              <a:t>“Universal opulence which extends itself to the lowest ranks of the people…”</a:t>
            </a:r>
          </a:p>
          <a:p>
            <a:pPr marL="196515" indent="-196515" defTabSz="224027">
              <a:spcBef>
                <a:spcPts val="500"/>
              </a:spcBef>
              <a:buFontTx/>
              <a:defRPr sz="1764">
                <a:latin typeface="Times New Roman"/>
                <a:ea typeface="Times New Roman"/>
                <a:cs typeface="Times New Roman"/>
                <a:sym typeface="Times New Roman"/>
              </a:defRPr>
            </a:pPr>
            <a:r>
              <a:t>Because of the division of labor…</a:t>
            </a:r>
          </a:p>
          <a:p>
            <a:pPr marL="196515" indent="-196515" defTabSz="224027">
              <a:spcBef>
                <a:spcPts val="500"/>
              </a:spcBef>
              <a:buFontTx/>
              <a:defRPr sz="1764">
                <a:latin typeface="Times New Roman"/>
                <a:ea typeface="Times New Roman"/>
                <a:cs typeface="Times New Roman"/>
                <a:sym typeface="Times New Roman"/>
              </a:defRPr>
            </a:pPr>
            <a:r>
              <a:t>Possible only in a well-governed society…</a:t>
            </a:r>
          </a:p>
          <a:p>
            <a:pPr marL="196515" indent="-196515" defTabSz="224027">
              <a:spcBef>
                <a:spcPts val="500"/>
              </a:spcBef>
              <a:buFontTx/>
              <a:defRPr sz="1764">
                <a:latin typeface="Times New Roman"/>
                <a:ea typeface="Times New Roman"/>
                <a:cs typeface="Times New Roman"/>
                <a:sym typeface="Times New Roman"/>
              </a:defRPr>
            </a:pPr>
            <a:r>
              <a:t>Berry: “Through the division of labour ten individuals could make 48,000 pins a day—equivalent to 4,800 each. But if each individual performed all the tasks required (drawing, straightening, cutting, pointing the wire, and so on) then less than twenty would have been manufactured. He gives three reasons for this: increased dexterity that comes from reducing each individual’s task to ‘one simple operation’; time-saving that stems from not having to transfer from one task to the next; and inventing better ways of executing the task prompted by the concentration on one task…”</a:t>
            </a:r>
          </a:p>
          <a:p>
            <a:pPr marL="196515" indent="-196515" defTabSz="224027">
              <a:spcBef>
                <a:spcPts val="500"/>
              </a:spcBef>
              <a:buFontTx/>
              <a:defRPr sz="1764">
                <a:latin typeface="Times New Roman"/>
                <a:ea typeface="Times New Roman"/>
                <a:cs typeface="Times New Roman"/>
                <a:sym typeface="Times New Roman"/>
              </a:defRPr>
            </a:pPr>
            <a:r>
              <a:t>Division of labor depends on the extent of the market…</a:t>
            </a:r>
          </a:p>
          <a:p>
            <a:pPr marL="196515" indent="-196515" defTabSz="224027">
              <a:spcBef>
                <a:spcPts val="500"/>
              </a:spcBef>
              <a:buFontTx/>
              <a:defRPr sz="1764">
                <a:latin typeface="Times New Roman"/>
                <a:ea typeface="Times New Roman"/>
                <a:cs typeface="Times New Roman"/>
                <a:sym typeface="Times New Roman"/>
              </a:defRPr>
            </a:pPr>
            <a:r>
              <a:t>And self-interest: “it is not from the benevolence of the butcher, the brewer or the baker that we expect our dinner, but from their regard to their own interest. We address ourselves not to their humanity but to their self- love and never talk to them of our own necessities but of their advantages. Nobody but a beggar chuses to depend chiefly upon the benevolence of his fellow-citizens…”</a:t>
            </a:r>
          </a:p>
        </p:txBody>
      </p:sp>
      <p:sp>
        <p:nvSpPr>
          <p:cNvPr id="311" name="Once You Have the Preconditions for “Commercial Socie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latin typeface="+mj-lt"/>
                <a:ea typeface="+mj-ea"/>
                <a:cs typeface="+mj-cs"/>
                <a:sym typeface="Helvetica"/>
              </a:defRPr>
            </a:lvl1pPr>
          </a:lstStyle>
          <a:p>
            <a:pPr/>
            <a:r>
              <a:t>Once You Have the Preconditions for “Commercial Society”…</a:t>
            </a:r>
          </a:p>
        </p:txBody>
      </p:sp>
      <p:sp>
        <p:nvSpPr>
          <p:cNvPr id="312"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Depends on Universal Principles: Smith according to Berry:…"/>
          <p:cNvSpPr txBox="1"/>
          <p:nvPr>
            <p:ph type="body" idx="4294967295"/>
          </p:nvPr>
        </p:nvSpPr>
        <p:spPr>
          <a:xfrm>
            <a:off x="277663" y="1270000"/>
            <a:ext cx="8572501" cy="5080000"/>
          </a:xfrm>
          <a:prstGeom prst="rect">
            <a:avLst/>
          </a:prstGeom>
        </p:spPr>
        <p:txBody>
          <a:bodyPr>
            <a:normAutofit fontScale="100000" lnSpcReduction="0"/>
          </a:bodyPr>
          <a:lstStyle/>
          <a:p>
            <a:pPr marL="0" indent="0" defTabSz="182880">
              <a:buSzTx/>
              <a:buFontTx/>
              <a:buNone/>
              <a:defRPr b="1" sz="1920">
                <a:latin typeface="+mj-lt"/>
                <a:ea typeface="+mj-ea"/>
                <a:cs typeface="+mj-cs"/>
                <a:sym typeface="Helvetica"/>
              </a:defRPr>
            </a:pPr>
            <a:r>
              <a:t>Depends on Universal Principles: Smith according to Berry:</a:t>
            </a:r>
          </a:p>
          <a:p>
            <a:pPr marL="192505" indent="-192505" defTabSz="182880">
              <a:buFontTx/>
              <a:defRPr sz="1920">
                <a:latin typeface="Times New Roman"/>
                <a:ea typeface="Times New Roman"/>
                <a:cs typeface="Times New Roman"/>
                <a:sym typeface="Times New Roman"/>
              </a:defRPr>
            </a:pPr>
            <a:r>
              <a:t>A ‘science of human nature’.</a:t>
            </a:r>
          </a:p>
          <a:p>
            <a:pPr marL="192505" indent="-192505" defTabSz="182880">
              <a:buFontTx/>
              <a:defRPr sz="1920">
                <a:latin typeface="Times New Roman"/>
                <a:ea typeface="Times New Roman"/>
                <a:cs typeface="Times New Roman"/>
                <a:sym typeface="Times New Roman"/>
              </a:defRPr>
            </a:pPr>
            <a:r>
              <a:t>The self-interested hope of everyone to better their own condition. </a:t>
            </a:r>
          </a:p>
          <a:p>
            <a:pPr marL="192505" indent="-192505" defTabSz="182880">
              <a:buFontTx/>
              <a:defRPr sz="1920">
                <a:latin typeface="Times New Roman"/>
                <a:ea typeface="Times New Roman"/>
                <a:cs typeface="Times New Roman"/>
                <a:sym typeface="Times New Roman"/>
              </a:defRPr>
            </a:pPr>
            <a:r>
              <a:t>The moral principle that everyone is free.</a:t>
            </a:r>
          </a:p>
          <a:p>
            <a:pPr marL="192505" indent="-192505" defTabSz="182880">
              <a:buFontTx/>
              <a:defRPr sz="1920">
                <a:latin typeface="Times New Roman"/>
                <a:ea typeface="Times New Roman"/>
                <a:cs typeface="Times New Roman"/>
                <a:sym typeface="Times New Roman"/>
              </a:defRPr>
            </a:pPr>
            <a:r>
              <a:t>Individuals are the best judges of their own interests</a:t>
            </a:r>
          </a:p>
          <a:p>
            <a:pPr marL="192505" indent="-192505" defTabSz="182880">
              <a:buFontTx/>
              <a:defRPr sz="1920">
                <a:latin typeface="Times New Roman"/>
                <a:ea typeface="Times New Roman"/>
                <a:cs typeface="Times New Roman"/>
                <a:sym typeface="Times New Roman"/>
              </a:defRPr>
            </a:pPr>
            <a:r>
              <a:t>The outcomes of particular exchanges redound unintentionally to the general benefit.</a:t>
            </a:r>
          </a:p>
          <a:p>
            <a:pPr marL="192505" indent="-192505" defTabSz="182880">
              <a:buFontTx/>
              <a:defRPr sz="1920">
                <a:latin typeface="Times New Roman"/>
                <a:ea typeface="Times New Roman"/>
                <a:cs typeface="Times New Roman"/>
                <a:sym typeface="Times New Roman"/>
              </a:defRPr>
            </a:pPr>
            <a:r>
              <a:t>The ‘miserable poverty’ of the savage nations, as depicted in his Introduction, is left behind</a:t>
            </a:r>
          </a:p>
          <a:p>
            <a:pPr marL="192505" indent="-192505" defTabSz="182880">
              <a:buFontTx/>
              <a:defRPr sz="1920">
                <a:latin typeface="Times New Roman"/>
                <a:ea typeface="Times New Roman"/>
                <a:cs typeface="Times New Roman"/>
                <a:sym typeface="Times New Roman"/>
              </a:defRPr>
            </a:pPr>
            <a:r>
              <a:t>The twin blessings of opulence and freedom are experienced.</a:t>
            </a:r>
          </a:p>
          <a:p>
            <a:pPr marL="160421" indent="-160421" defTabSz="182880">
              <a:spcBef>
                <a:spcPts val="400"/>
              </a:spcBef>
              <a:buFontTx/>
              <a:defRPr sz="1920">
                <a:latin typeface="Times New Roman"/>
                <a:ea typeface="Times New Roman"/>
                <a:cs typeface="Times New Roman"/>
                <a:sym typeface="Times New Roman"/>
              </a:defRPr>
            </a:pPr>
          </a:p>
        </p:txBody>
      </p:sp>
      <p:pic>
        <p:nvPicPr>
          <p:cNvPr id="315" name="Image" descr="Image"/>
          <p:cNvPicPr>
            <a:picLocks noChangeAspect="1"/>
          </p:cNvPicPr>
          <p:nvPr/>
        </p:nvPicPr>
        <p:blipFill>
          <a:blip r:embed="rId2">
            <a:extLst/>
          </a:blip>
          <a:stretch>
            <a:fillRect/>
          </a:stretch>
        </p:blipFill>
        <p:spPr>
          <a:xfrm>
            <a:off x="277663" y="1269999"/>
            <a:ext cx="6651245" cy="4988435"/>
          </a:xfrm>
          <a:prstGeom prst="rect">
            <a:avLst/>
          </a:prstGeom>
          <a:ln w="12700">
            <a:miter lim="400000"/>
          </a:ln>
        </p:spPr>
      </p:pic>
      <p:sp>
        <p:nvSpPr>
          <p:cNvPr id="316" name="Smith’s “System of Natural Liberty”"/>
          <p:cNvSpPr txBox="1"/>
          <p:nvPr>
            <p:ph type="title" idx="4294967295"/>
          </p:nvPr>
        </p:nvSpPr>
        <p:spPr>
          <a:xfrm>
            <a:off x="277663" y="-1"/>
            <a:ext cx="8572501" cy="1270001"/>
          </a:xfrm>
          <a:prstGeom prst="rect">
            <a:avLst/>
          </a:prstGeom>
        </p:spPr>
        <p:txBody>
          <a:bodyPr>
            <a:normAutofit fontScale="100000" lnSpcReduction="0"/>
          </a:bodyPr>
          <a:lstStyle>
            <a:lvl1pPr defTabSz="297179">
              <a:defRPr sz="3900">
                <a:solidFill>
                  <a:srgbClr val="000080"/>
                </a:solidFill>
                <a:latin typeface="+mj-lt"/>
                <a:ea typeface="+mj-ea"/>
                <a:cs typeface="+mj-cs"/>
                <a:sym typeface="Helvetica"/>
              </a:defRPr>
            </a:lvl1pPr>
          </a:lstStyle>
          <a:p>
            <a:pPr/>
            <a:r>
              <a:t>Smith’s “System of Natural Liberty”</a:t>
            </a:r>
          </a:p>
        </p:txBody>
      </p:sp>
      <p:sp>
        <p:nvSpPr>
          <p:cNvPr id="317" name="10:15-10:35"/>
          <p:cNvSpPr txBox="1"/>
          <p:nvPr/>
        </p:nvSpPr>
        <p:spPr>
          <a:xfrm>
            <a:off x="-1" y="6487159"/>
            <a:ext cx="1620925"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10:15-10:35</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Review: Why Was Pre-Industrial Progress so Slow on Averag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Why Was Pre-Industrial Progress so Slow on Average?</a:t>
            </a:r>
          </a:p>
        </p:txBody>
      </p:sp>
      <p:sp>
        <p:nvSpPr>
          <p:cNvPr id="320" name="Our readings:…"/>
          <p:cNvSpPr txBox="1"/>
          <p:nvPr>
            <p:ph type="body" sz="half" idx="4294967295"/>
          </p:nvPr>
        </p:nvSpPr>
        <p:spPr>
          <a:xfrm>
            <a:off x="277663" y="1270000"/>
            <a:ext cx="4358967" cy="5310441"/>
          </a:xfrm>
          <a:prstGeom prst="rect">
            <a:avLst/>
          </a:prstGeom>
        </p:spPr>
        <p:txBody>
          <a:bodyPr>
            <a:normAutofit fontScale="100000" lnSpcReduction="0"/>
          </a:bodyPr>
          <a:lstStyle/>
          <a:p>
            <a:pPr marL="0" indent="0" defTabSz="356615">
              <a:spcBef>
                <a:spcPts val="900"/>
              </a:spcBef>
              <a:buSzTx/>
              <a:buFontTx/>
              <a:buNone/>
              <a:defRPr sz="1871">
                <a:latin typeface="+mj-lt"/>
                <a:ea typeface="+mj-ea"/>
                <a:cs typeface="+mj-cs"/>
                <a:sym typeface="Helvetica"/>
              </a:defRPr>
            </a:pPr>
            <a:r>
              <a:rPr b="1"/>
              <a:t>Our readings:</a:t>
            </a:r>
          </a:p>
          <a:p>
            <a:pPr marL="187692" indent="-187692" defTabSz="356615">
              <a:spcBef>
                <a:spcPts val="900"/>
              </a:spcBef>
              <a:buFontTx/>
              <a:defRPr sz="1871">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2" indent="-187692" defTabSz="356615">
              <a:spcBef>
                <a:spcPts val="900"/>
              </a:spcBef>
              <a:buFontTx/>
              <a:defRPr sz="1871">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2" indent="-187692" defTabSz="356615">
              <a:spcBef>
                <a:spcPts val="900"/>
              </a:spcBef>
              <a:buFontTx/>
              <a:defRPr sz="1871">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2" indent="-187692" defTabSz="356615">
              <a:spcBef>
                <a:spcPts val="900"/>
              </a:spcBef>
              <a:buFontTx/>
              <a:defRPr sz="1871">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321" name="Image" descr="Image"/>
          <p:cNvPicPr>
            <a:picLocks noChangeAspect="1"/>
          </p:cNvPicPr>
          <p:nvPr/>
        </p:nvPicPr>
        <p:blipFill>
          <a:blip r:embed="rId6">
            <a:extLst/>
          </a:blip>
          <a:stretch>
            <a:fillRect/>
          </a:stretch>
        </p:blipFill>
        <p:spPr>
          <a:xfrm>
            <a:off x="4636629" y="1270000"/>
            <a:ext cx="4097499" cy="2258715"/>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Potential Points of View"/>
          <p:cNvSpPr txBox="1"/>
          <p:nvPr>
            <p:ph type="title" idx="4294967295"/>
          </p:nvPr>
        </p:nvSpPr>
        <p:spPr>
          <a:xfrm>
            <a:off x="277663" y="-1"/>
            <a:ext cx="8572501" cy="1270001"/>
          </a:xfrm>
          <a:prstGeom prst="rect">
            <a:avLst/>
          </a:prstGeom>
        </p:spPr>
        <p:txBody>
          <a:bodyPr>
            <a:normAutofit fontScale="100000" lnSpcReduction="0"/>
          </a:bodyPr>
          <a:lstStyle>
            <a:lvl1pPr defTabSz="448055">
              <a:defRPr sz="5880">
                <a:solidFill>
                  <a:srgbClr val="000080"/>
                </a:solidFill>
              </a:defRPr>
            </a:lvl1pPr>
          </a:lstStyle>
          <a:p>
            <a:pPr/>
            <a:r>
              <a:t>Potential Points of View</a:t>
            </a:r>
          </a:p>
        </p:txBody>
      </p:sp>
      <p:sp>
        <p:nvSpPr>
          <p:cNvPr id="324" name="What are the possibilities here?:…"/>
          <p:cNvSpPr txBox="1"/>
          <p:nvPr>
            <p:ph type="body" idx="4294967295"/>
          </p:nvPr>
        </p:nvSpPr>
        <p:spPr>
          <a:xfrm>
            <a:off x="277663" y="1270000"/>
            <a:ext cx="8572501" cy="5346044"/>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are the possibilities here?:</a:t>
            </a:r>
          </a:p>
          <a:p>
            <a:pPr marL="240631" indent="-240631">
              <a:spcBef>
                <a:spcPts val="1200"/>
              </a:spcBef>
              <a:buFontTx/>
              <a:defRPr sz="2400">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 (Kremer)</a:t>
            </a:r>
          </a:p>
          <a:p>
            <a:pPr marL="240631" indent="-240631">
              <a:spcBef>
                <a:spcPts val="1200"/>
              </a:spcBef>
              <a:buFontTx/>
              <a:defRPr sz="2400">
                <a:latin typeface="Times New Roman"/>
                <a:ea typeface="Times New Roman"/>
                <a:cs typeface="Times New Roman"/>
                <a:sym typeface="Times New Roman"/>
              </a:defRPr>
            </a:pPr>
            <a:r>
              <a:t>No: there was something wrong. They had the wrong kind of society… (Finley, critiqued by Ober)</a:t>
            </a:r>
          </a:p>
          <a:p>
            <a:pPr marL="240631" indent="-240631">
              <a:spcBef>
                <a:spcPts val="1200"/>
              </a:spcBef>
              <a:buFontTx/>
              <a:defRPr sz="2400">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 (Jongman)</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Our Four Reading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a:t>
            </a:r>
          </a:p>
        </p:txBody>
      </p:sp>
      <p:sp>
        <p:nvSpPr>
          <p:cNvPr id="327"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What possibilities do they argue for?:</a:t>
            </a:r>
          </a:p>
          <a:p>
            <a:pPr marL="115503" indent="-115503" defTabSz="219455">
              <a:spcBef>
                <a:spcPts val="500"/>
              </a:spcBef>
              <a:buFontTx/>
              <a:defRPr sz="1152">
                <a:latin typeface="Times New Roman"/>
                <a:ea typeface="Times New Roman"/>
                <a:cs typeface="Times New Roman"/>
                <a:sym typeface="Times New Roman"/>
              </a:defRPr>
            </a:pPr>
            <a:r>
              <a:t>Jongman: </a:t>
            </a:r>
          </a:p>
          <a:p>
            <a:pPr lvl="1" marL="298383" indent="-115503" defTabSz="219455">
              <a:spcBef>
                <a:spcPts val="500"/>
              </a:spcBef>
              <a:buFontTx/>
              <a:buChar char="•"/>
              <a:defRPr sz="1152">
                <a:latin typeface="Times New Roman"/>
                <a:ea typeface="Times New Roman"/>
                <a:cs typeface="Times New Roman"/>
                <a:sym typeface="Times New Roman"/>
              </a:defRPr>
            </a:pPr>
            <a:r>
              <a:t>“Population went down… production per man hour must have gone up…. The Roman Empire should have turned into a world of happy and prosperous peasants…. Reality was, of course, different… the emergence of a new social, political, and legal regime, where oppression replaces the entitlements of citizenship…”</a:t>
            </a:r>
          </a:p>
          <a:p>
            <a:pPr marL="115503" indent="-115503" defTabSz="219455">
              <a:spcBef>
                <a:spcPts val="500"/>
              </a:spcBef>
              <a:buFontTx/>
              <a:defRPr sz="1152">
                <a:latin typeface="Times New Roman"/>
                <a:ea typeface="Times New Roman"/>
                <a:cs typeface="Times New Roman"/>
                <a:sym typeface="Times New Roman"/>
              </a:defRPr>
            </a:pPr>
            <a:r>
              <a:t>Temin:</a:t>
            </a:r>
          </a:p>
          <a:p>
            <a:pPr lvl="1" marL="298383" indent="-115503" defTabSz="219455">
              <a:spcBef>
                <a:spcPts val="500"/>
              </a:spcBef>
              <a:buFontTx/>
              <a:buChar char="•"/>
              <a:defRPr sz="1152">
                <a:latin typeface="Times New Roman"/>
                <a:ea typeface="Times New Roman"/>
                <a:cs typeface="Times New Roman"/>
                <a:sym typeface="Times New Roman"/>
              </a:defRPr>
            </a:pPr>
            <a:r>
              <a:t>“The high ratio of wages to energy costs was not only absent in eighteenth-century continental Europe; it was absent as well in the Roman Empire…. There was no possibility of escaping from the Malthusian constraints… no possibility that industrialization could have begun in the ancient world…” </a:t>
            </a:r>
          </a:p>
          <a:p>
            <a:pPr marL="115503" indent="-115503" defTabSz="219455">
              <a:spcBef>
                <a:spcPts val="500"/>
              </a:spcBef>
              <a:buFontTx/>
              <a:defRPr sz="1152">
                <a:latin typeface="Times New Roman"/>
                <a:ea typeface="Times New Roman"/>
                <a:cs typeface="Times New Roman"/>
                <a:sym typeface="Times New Roman"/>
              </a:defRPr>
            </a:pPr>
            <a:r>
              <a:t>Finley:</a:t>
            </a:r>
          </a:p>
          <a:p>
            <a:pPr lvl="1" marL="298383" indent="-115503" defTabSz="219455">
              <a:spcBef>
                <a:spcPts val="500"/>
              </a:spcBef>
              <a:buFontTx/>
              <a:buChar char="•"/>
              <a:defRPr sz="1152">
                <a:latin typeface="Times New Roman"/>
                <a:ea typeface="Times New Roman"/>
                <a:cs typeface="Times New Roman"/>
                <a:sym typeface="Times New Roman"/>
              </a:defRPr>
            </a:pPr>
            <a:r>
              <a:t>“The pejorative judgments of ancient writers about labour, and specifically about the labour of the artisan, and of anyone who works 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 Comparisons must be made with caution and reserve. But this particular one seems to me to be valid and necessary…”</a:t>
            </a:r>
          </a:p>
          <a:p>
            <a:pPr marL="115503" indent="-115503" defTabSz="219455">
              <a:spcBef>
                <a:spcPts val="500"/>
              </a:spcBef>
              <a:buFontTx/>
              <a:defRPr sz="1152">
                <a:latin typeface="Times New Roman"/>
                <a:ea typeface="Times New Roman"/>
                <a:cs typeface="Times New Roman"/>
                <a:sym typeface="Times New Roman"/>
              </a:defRPr>
            </a:pPr>
            <a:r>
              <a:t>Ober:</a:t>
            </a:r>
          </a:p>
          <a:p>
            <a:pPr lvl="1" marL="298383" indent="-115503" defTabSz="219455">
              <a:spcBef>
                <a:spcPts val="500"/>
              </a:spcBef>
              <a:buFontTx/>
              <a:buChar char="•"/>
              <a:defRPr sz="1152">
                <a:latin typeface="Times New Roman"/>
                <a:ea typeface="Times New Roman"/>
                <a:cs typeface="Times New Roman"/>
                <a:sym typeface="Times New Roman"/>
              </a:defRPr>
            </a:pPr>
            <a:r>
              <a:t>“Greeks were quite capable of the kind of reasoning necessary to build and sustain a growing economy…. Ancient Greeks, as individuals and collectives, frequently employed…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The approach of the Socratic philosophers to economic rationality was fundamentally critical and normative…. For Finley and his school… any activity that was not grounded in status, and in [its] power relations… was… unmoored and ephemeral…. 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Review: The Fall of Rome"/>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lvl1pPr>
          </a:lstStyle>
          <a:p>
            <a:pPr/>
            <a:r>
              <a:t>Review: The Fall of Rome</a:t>
            </a:r>
          </a:p>
        </p:txBody>
      </p:sp>
      <p:sp>
        <p:nvSpPr>
          <p:cNvPr id="33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31" name="Economic Zenith, Then Economic Decline, Then Political Decline:…"/>
          <p:cNvSpPr txBox="1"/>
          <p:nvPr>
            <p:ph type="body" sz="half" idx="4294967295"/>
          </p:nvPr>
        </p:nvSpPr>
        <p:spPr>
          <a:xfrm>
            <a:off x="277663" y="1270000"/>
            <a:ext cx="3319076"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Economic Zenith, Then Economic Decline, Then Political Decline:</a:t>
            </a:r>
          </a:p>
          <a:p>
            <a:pPr marL="115503" indent="-115503" defTabSz="219455">
              <a:spcBef>
                <a:spcPts val="500"/>
              </a:spcBef>
              <a:buFontTx/>
              <a:defRPr sz="1152">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5">
              <a:spcBef>
                <a:spcPts val="500"/>
              </a:spcBef>
              <a:buFontTx/>
              <a:defRPr sz="1152">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5">
              <a:spcBef>
                <a:spcPts val="500"/>
              </a:spcBef>
              <a:buFontTx/>
              <a:defRPr sz="1152">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5">
              <a:spcBef>
                <a:spcPts val="500"/>
              </a:spcBef>
              <a:buFontTx/>
              <a:defRPr sz="1152">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5">
              <a:spcBef>
                <a:spcPts val="500"/>
              </a:spcBef>
              <a:buFontTx/>
              <a:defRPr sz="1152">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5">
              <a:spcBef>
                <a:spcPts val="500"/>
              </a:spcBef>
              <a:buFontTx/>
              <a:defRPr sz="1152">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5">
              <a:spcBef>
                <a:spcPts val="500"/>
              </a:spcBef>
              <a:buFontTx/>
              <a:defRPr sz="1152">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5">
              <a:spcBef>
                <a:spcPts val="500"/>
              </a:spcBef>
              <a:buFontTx/>
              <a:defRPr sz="1152">
                <a:latin typeface="Times New Roman"/>
                <a:ea typeface="Times New Roman"/>
                <a:cs typeface="Times New Roman"/>
                <a:sym typeface="Times New Roman"/>
              </a:defRPr>
            </a:pPr>
            <a:r>
              <a:t>But Malthusian crises are supposed to increase living standards, not reduce them: so what is going on?</a:t>
            </a:r>
          </a:p>
        </p:txBody>
      </p:sp>
      <p:pic>
        <p:nvPicPr>
          <p:cNvPr id="332" name="Image" descr="Image"/>
          <p:cNvPicPr>
            <a:picLocks noChangeAspect="1"/>
          </p:cNvPicPr>
          <p:nvPr/>
        </p:nvPicPr>
        <p:blipFill>
          <a:blip r:embed="rId2">
            <a:extLst/>
          </a:blip>
          <a:stretch>
            <a:fillRect/>
          </a:stretch>
        </p:blipFill>
        <p:spPr>
          <a:xfrm>
            <a:off x="3700402" y="1318296"/>
            <a:ext cx="5149762" cy="3475735"/>
          </a:xfrm>
          <a:prstGeom prst="rect">
            <a:avLst/>
          </a:prstGeom>
          <a:ln w="12700">
            <a:miter lim="400000"/>
          </a:ln>
        </p:spPr>
      </p:pic>
      <p:pic>
        <p:nvPicPr>
          <p:cNvPr id="333" name="Image" descr="Image"/>
          <p:cNvPicPr>
            <a:picLocks noChangeAspect="1"/>
          </p:cNvPicPr>
          <p:nvPr/>
        </p:nvPicPr>
        <p:blipFill>
          <a:blip r:embed="rId3">
            <a:extLst/>
          </a:blip>
          <a:stretch>
            <a:fillRect/>
          </a:stretch>
        </p:blipFill>
        <p:spPr>
          <a:xfrm>
            <a:off x="6698636" y="4794031"/>
            <a:ext cx="2279388" cy="1831723"/>
          </a:xfrm>
          <a:prstGeom prst="rect">
            <a:avLst/>
          </a:prstGeom>
          <a:ln w="12700">
            <a:miter lim="400000"/>
          </a:ln>
        </p:spPr>
      </p:pic>
      <p:pic>
        <p:nvPicPr>
          <p:cNvPr id="334" name="Image" descr="Image"/>
          <p:cNvPicPr>
            <a:picLocks noChangeAspect="1"/>
          </p:cNvPicPr>
          <p:nvPr/>
        </p:nvPicPr>
        <p:blipFill>
          <a:blip r:embed="rId4">
            <a:extLst/>
          </a:blip>
          <a:stretch>
            <a:fillRect/>
          </a:stretch>
        </p:blipFill>
        <p:spPr>
          <a:xfrm>
            <a:off x="3385494" y="4794031"/>
            <a:ext cx="3841951" cy="2000507"/>
          </a:xfrm>
          <a:prstGeom prst="rect">
            <a:avLst/>
          </a:prstGeom>
          <a:ln w="12700">
            <a:miter lim="400000"/>
          </a:ln>
        </p:spPr>
      </p:pic>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Three Great Plagues</a:t>
            </a:r>
          </a:p>
        </p:txBody>
      </p:sp>
      <p:sp>
        <p:nvSpPr>
          <p:cNvPr id="337"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The Domar Hypothesi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Domar Hypothesis</a:t>
            </a:r>
          </a:p>
        </p:txBody>
      </p:sp>
      <p:sp>
        <p:nvSpPr>
          <p:cNvPr id="34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41"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You can have a leisured upper class, or abundant land relative to labor, or free labor, but not all three at once:</a:t>
            </a:r>
          </a:p>
        </p:txBody>
      </p:sp>
      <p:pic>
        <p:nvPicPr>
          <p:cNvPr id="342"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343" name="Image" descr="Image"/>
          <p:cNvPicPr>
            <a:picLocks noChangeAspect="1"/>
          </p:cNvPicPr>
          <p:nvPr/>
        </p:nvPicPr>
        <p:blipFill>
          <a:blip r:embed="rId3">
            <a:extLst/>
          </a:blip>
          <a:stretch>
            <a:fillRect/>
          </a:stretch>
        </p:blipFill>
        <p:spPr>
          <a:xfrm>
            <a:off x="4358283" y="2445985"/>
            <a:ext cx="4072649" cy="2451132"/>
          </a:xfrm>
          <a:prstGeom prst="rect">
            <a:avLst/>
          </a:prstGeom>
          <a:ln w="12700">
            <a:miter lim="400000"/>
          </a:ln>
        </p:spPr>
      </p:pic>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The Later Roman Empire"/>
          <p:cNvSpPr txBox="1"/>
          <p:nvPr>
            <p:ph type="title" idx="4294967295"/>
          </p:nvPr>
        </p:nvSpPr>
        <p:spPr>
          <a:xfrm>
            <a:off x="277663" y="-1"/>
            <a:ext cx="8572501" cy="1270001"/>
          </a:xfrm>
          <a:prstGeom prst="rect">
            <a:avLst/>
          </a:prstGeom>
        </p:spPr>
        <p:txBody>
          <a:bodyPr>
            <a:normAutofit fontScale="100000" lnSpcReduction="0"/>
          </a:bodyPr>
          <a:lstStyle>
            <a:lvl1pPr defTabSz="429768">
              <a:defRPr sz="5640">
                <a:solidFill>
                  <a:srgbClr val="008000"/>
                </a:solidFill>
              </a:defRPr>
            </a:lvl1pPr>
          </a:lstStyle>
          <a:p>
            <a:pPr/>
            <a:r>
              <a:t>The Later Roman Empire</a:t>
            </a:r>
          </a:p>
        </p:txBody>
      </p:sp>
      <p:sp>
        <p:nvSpPr>
          <p:cNvPr id="346" name="How does it compare to the expanding Roman Republic?…"/>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does it compare to the expanding Roman Republic?</a:t>
            </a:r>
          </a:p>
          <a:p>
            <a:pPr marL="240631" indent="-240631">
              <a:spcBef>
                <a:spcPts val="1200"/>
              </a:spcBef>
              <a:buFontTx/>
              <a:defRPr sz="2400">
                <a:latin typeface="Times New Roman"/>
                <a:ea typeface="Times New Roman"/>
                <a:cs typeface="Times New Roman"/>
                <a:sym typeface="Times New Roman"/>
              </a:defRPr>
            </a:pPr>
            <a:r>
              <a:rPr b="1"/>
              <a:t>Militarism</a:t>
            </a:r>
            <a:r>
              <a:t>: in striking contrast to earlier days, a successful general is a threat to the emperor. Eighteen emperors in 35 years between Philip the Arab and Diocletian</a:t>
            </a:r>
          </a:p>
          <a:p>
            <a:pPr marL="240631" indent="-240631">
              <a:spcBef>
                <a:spcPts val="1200"/>
              </a:spcBef>
              <a:buFontTx/>
              <a:defRPr b="1" sz="2400">
                <a:latin typeface="Times New Roman"/>
                <a:ea typeface="Times New Roman"/>
                <a:cs typeface="Times New Roman"/>
                <a:sym typeface="Times New Roman"/>
              </a:defRPr>
            </a:pPr>
            <a:r>
              <a:t>Mobilization:</a:t>
            </a:r>
            <a:r>
              <a:rPr b="0"/>
              <a:t> In order to extract resources from a smaller population, the people must be disarmed rather than mobilized.</a:t>
            </a:r>
            <a:endParaRPr b="0"/>
          </a:p>
          <a:p>
            <a:pPr marL="240631" indent="-240631">
              <a:spcBef>
                <a:spcPts val="1200"/>
              </a:spcBef>
              <a:buFontTx/>
              <a:defRPr b="1" sz="2400">
                <a:latin typeface="Times New Roman"/>
                <a:ea typeface="Times New Roman"/>
                <a:cs typeface="Times New Roman"/>
                <a:sym typeface="Times New Roman"/>
              </a:defRPr>
            </a:pPr>
            <a:r>
              <a:t>Distribution:</a:t>
            </a:r>
            <a:r>
              <a:rPr b="0"/>
              <a:t> The smaller pool of benefits needs to be hoarded for those with connections, not shared.</a:t>
            </a:r>
            <a:endParaRPr b="0"/>
          </a:p>
          <a:p>
            <a:pPr marL="240631" indent="-240631">
              <a:spcBef>
                <a:spcPts val="1200"/>
              </a:spcBef>
              <a:buFontTx/>
              <a:defRPr b="1" sz="2400">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Dell’s Summary of Acemoglu and Robinson on the Rise and Fall of Rome II"/>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8000"/>
                </a:solidFill>
              </a:defRPr>
            </a:lvl1pPr>
          </a:lstStyle>
          <a:p>
            <a:pPr/>
            <a:r>
              <a:t>Dell’s Summary of Acemoglu and Robinson on the Rise and Fall of Rome II</a:t>
            </a:r>
          </a:p>
        </p:txBody>
      </p:sp>
      <p:sp>
        <p:nvSpPr>
          <p:cNvPr id="34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50" name="For the Roman Empire, the collapse of Roman authority was pronounced, particularly in the Wes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For the Roman Empire, the collapse of Roman authority was pronounced, particularly in the West:</a:t>
            </a:r>
          </a:p>
          <a:p>
            <a:pPr marL="214162" indent="-214162" defTabSz="406908">
              <a:spcBef>
                <a:spcPts val="1000"/>
              </a:spcBef>
              <a:buFontTx/>
              <a:defRPr sz="2136">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FontTx/>
              <a:defRPr sz="2136">
                <a:latin typeface="Times New Roman"/>
                <a:ea typeface="Times New Roman"/>
                <a:cs typeface="Times New Roman"/>
                <a:sym typeface="Times New Roman"/>
              </a:defRPr>
            </a:pPr>
            <a:r>
              <a:t>Money vanished from circulation. </a:t>
            </a:r>
          </a:p>
          <a:p>
            <a:pPr marL="214162" indent="-214162" defTabSz="406908">
              <a:spcBef>
                <a:spcPts val="1000"/>
              </a:spcBef>
              <a:buFontTx/>
              <a:defRPr sz="2136">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FontTx/>
              <a:defRPr sz="2136">
                <a:latin typeface="Times New Roman"/>
                <a:ea typeface="Times New Roman"/>
                <a:cs typeface="Times New Roman"/>
                <a:sym typeface="Times New Roman"/>
              </a:defRPr>
            </a:pPr>
            <a:r>
              <a:t>The roads were overgrown with weeds. </a:t>
            </a:r>
          </a:p>
          <a:p>
            <a:pPr marL="214162" indent="-214162" defTabSz="406908">
              <a:spcBef>
                <a:spcPts val="1000"/>
              </a:spcBef>
              <a:buFontTx/>
              <a:defRPr sz="2136">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FontTx/>
              <a:defRPr sz="2136">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FontTx/>
              <a:defRPr sz="2136">
                <a:latin typeface="Times New Roman"/>
                <a:ea typeface="Times New Roman"/>
                <a:cs typeface="Times New Roman"/>
                <a:sym typeface="Times New Roman"/>
              </a:defRPr>
            </a:pPr>
            <a:r>
              <a:t>Roofs were made of branches, not tiles. </a:t>
            </a:r>
          </a:p>
          <a:p>
            <a:pPr marL="214162" indent="-214162" defTabSz="406908">
              <a:spcBef>
                <a:spcPts val="1000"/>
              </a:spcBef>
              <a:buFontTx/>
              <a:defRPr sz="2136">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 name="About the Course"/>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defTabSz="288036">
              <a:defRPr sz="3780">
                <a:solidFill>
                  <a:srgbClr val="000080"/>
                </a:solidFill>
                <a:latin typeface="+mj-lt"/>
                <a:ea typeface="+mj-ea"/>
                <a:cs typeface="+mj-cs"/>
                <a:sym typeface="Helvetica"/>
              </a:defRPr>
            </a:lvl1pPr>
          </a:lstStyle>
          <a:p>
            <a:pPr/>
            <a:r>
              <a:t>The World We Have: All That Is Solid Melts into Air</a:t>
            </a:r>
          </a:p>
        </p:txBody>
      </p:sp>
      <p:sp>
        <p:nvSpPr>
          <p:cNvPr id="73"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defTabSz="370331">
              <a:spcBef>
                <a:spcPts val="900"/>
              </a:spcBef>
              <a:buSzTx/>
              <a:buNone/>
              <a:defRPr b="1" sz="1900">
                <a:latin typeface="+mj-lt"/>
                <a:ea typeface="+mj-ea"/>
                <a:cs typeface="+mj-cs"/>
                <a:sym typeface="Helvetica"/>
              </a:defRPr>
            </a:pPr>
            <a:r>
              <a:t>Since 1870: The Long 20th Century:</a:t>
            </a:r>
            <a:endParaRPr>
              <a:latin typeface="Times New Roman"/>
              <a:ea typeface="Times New Roman"/>
              <a:cs typeface="Times New Roman"/>
              <a:sym typeface="Times New Roman"/>
            </a:endParaRPr>
          </a:p>
          <a:p>
            <a:pPr marL="194910" indent="-194910" defTabSz="370331">
              <a:spcBef>
                <a:spcPts val="900"/>
              </a:spcBef>
              <a:buFontTx/>
              <a:defRPr sz="1900">
                <a:latin typeface="Times New Roman"/>
                <a:ea typeface="Times New Roman"/>
                <a:cs typeface="Times New Roman"/>
                <a:sym typeface="Times New Roman"/>
              </a:defRPr>
            </a:pPr>
            <a:r>
              <a:t>In all likelihood to be seen in the future as </a:t>
            </a:r>
            <a:r>
              <a:rPr i="1"/>
              <a:t>the</a:t>
            </a:r>
            <a:r>
              <a:t> watershed in human experience:</a:t>
            </a:r>
          </a:p>
          <a:p>
            <a:pPr lvl="1" marL="503521" indent="-194910" defTabSz="370331">
              <a:spcBef>
                <a:spcPts val="900"/>
              </a:spcBef>
              <a:buFontTx/>
              <a:buChar char="•"/>
              <a:defRPr sz="1900">
                <a:latin typeface="Times New Roman"/>
                <a:ea typeface="Times New Roman"/>
                <a:cs typeface="Times New Roman"/>
                <a:sym typeface="Times New Roman"/>
              </a:defRPr>
            </a:pPr>
            <a:r>
              <a:t>History was economic…</a:t>
            </a:r>
          </a:p>
          <a:p>
            <a:pPr lvl="1" marL="503521" indent="-194910" defTabSz="370331">
              <a:spcBef>
                <a:spcPts val="900"/>
              </a:spcBef>
              <a:buFontTx/>
              <a:buChar char="•"/>
              <a:defRPr sz="1900">
                <a:latin typeface="Times New Roman"/>
                <a:ea typeface="Times New Roman"/>
                <a:cs typeface="Times New Roman"/>
                <a:sym typeface="Times New Roman"/>
              </a:defRPr>
            </a:pPr>
            <a:r>
              <a:t>Explosion of wealth…</a:t>
            </a:r>
          </a:p>
          <a:p>
            <a:pPr lvl="1" marL="503521" indent="-194910" defTabSz="370331">
              <a:spcBef>
                <a:spcPts val="900"/>
              </a:spcBef>
              <a:buFontTx/>
              <a:buChar char="•"/>
              <a:defRPr sz="1900">
                <a:latin typeface="Times New Roman"/>
                <a:ea typeface="Times New Roman"/>
                <a:cs typeface="Times New Roman"/>
                <a:sym typeface="Times New Roman"/>
              </a:defRPr>
            </a:pPr>
            <a:r>
              <a:t>Cornucopia of technology…</a:t>
            </a:r>
          </a:p>
          <a:p>
            <a:pPr lvl="1" marL="503521" indent="-194910" defTabSz="370331">
              <a:spcBef>
                <a:spcPts val="900"/>
              </a:spcBef>
              <a:buFontTx/>
              <a:buChar char="•"/>
              <a:defRPr sz="1900">
                <a:latin typeface="Times New Roman"/>
                <a:ea typeface="Times New Roman"/>
                <a:cs typeface="Times New Roman"/>
                <a:sym typeface="Times New Roman"/>
              </a:defRPr>
            </a:pPr>
            <a:r>
              <a:t>Demographic transition…</a:t>
            </a:r>
          </a:p>
          <a:p>
            <a:pPr lvl="1" marL="503521" indent="-194910" defTabSz="370331">
              <a:spcBef>
                <a:spcPts val="900"/>
              </a:spcBef>
              <a:buFontTx/>
              <a:buChar char="•"/>
              <a:defRPr sz="1900">
                <a:latin typeface="Times New Roman"/>
                <a:ea typeface="Times New Roman"/>
                <a:cs typeface="Times New Roman"/>
                <a:sym typeface="Times New Roman"/>
              </a:defRPr>
            </a:pPr>
            <a:r>
              <a:t>Feminist revolution…</a:t>
            </a:r>
          </a:p>
          <a:p>
            <a:pPr lvl="1" marL="503521" indent="-194910" defTabSz="370331">
              <a:spcBef>
                <a:spcPts val="900"/>
              </a:spcBef>
              <a:buFontTx/>
              <a:buChar char="•"/>
              <a:defRPr sz="1900">
                <a:latin typeface="Times New Roman"/>
                <a:ea typeface="Times New Roman"/>
                <a:cs typeface="Times New Roman"/>
                <a:sym typeface="Times New Roman"/>
              </a:defRPr>
            </a:pPr>
            <a:r>
              <a:t>Empowered tyrannies…</a:t>
            </a:r>
          </a:p>
          <a:p>
            <a:pPr lvl="1" marL="503521" indent="-194910" defTabSz="370331">
              <a:spcBef>
                <a:spcPts val="900"/>
              </a:spcBef>
              <a:buFontTx/>
              <a:buChar char="•"/>
              <a:defRPr sz="1900">
                <a:latin typeface="Times New Roman"/>
                <a:ea typeface="Times New Roman"/>
                <a:cs typeface="Times New Roman"/>
                <a:sym typeface="Times New Roman"/>
              </a:defRPr>
            </a:pPr>
            <a:r>
              <a:t>Wealth gulfs…</a:t>
            </a:r>
          </a:p>
          <a:p>
            <a:pPr lvl="1" marL="503521" indent="-194910" defTabSz="370331">
              <a:spcBef>
                <a:spcPts val="900"/>
              </a:spcBef>
              <a:buFontTx/>
              <a:buChar char="•"/>
              <a:defRPr sz="1900">
                <a:latin typeface="Times New Roman"/>
                <a:ea typeface="Times New Roman"/>
                <a:cs typeface="Times New Roman"/>
                <a:sym typeface="Times New Roman"/>
              </a:defRPr>
            </a:pPr>
            <a:r>
              <a:t>Inclusion and hierarchy attenuation…</a:t>
            </a:r>
          </a:p>
          <a:p>
            <a:pPr lvl="1" marL="503521" indent="-194910" defTabSz="370331">
              <a:spcBef>
                <a:spcPts val="900"/>
              </a:spcBef>
              <a:buFontTx/>
              <a:buChar char="•"/>
              <a:defRPr sz="1900">
                <a:latin typeface="Times New Roman"/>
                <a:ea typeface="Times New Roman"/>
                <a:cs typeface="Times New Roman"/>
                <a:sym typeface="Times New Roman"/>
              </a:defRPr>
            </a:pPr>
            <a:r>
              <a:t>Mismanagement and insecurity…</a:t>
            </a:r>
          </a:p>
          <a:p>
            <a:pPr marL="194910" indent="-194910" defTabSz="370331">
              <a:spcBef>
                <a:spcPts val="900"/>
              </a:spcBef>
              <a:buFontTx/>
              <a:defRPr sz="1900">
                <a:latin typeface="Times New Roman"/>
                <a:ea typeface="Times New Roman"/>
                <a:cs typeface="Times New Roman"/>
                <a:sym typeface="Times New Roman"/>
              </a:defRPr>
            </a:pPr>
            <a:r>
              <a:t>Humanity is unlikely to see as transformative—for good and ill, but mostly for good—century again…</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Review: Republic to Empire"/>
          <p:cNvSpPr txBox="1"/>
          <p:nvPr>
            <p:ph type="title" idx="4294967295"/>
          </p:nvPr>
        </p:nvSpPr>
        <p:spPr>
          <a:xfrm>
            <a:off x="277663" y="-1"/>
            <a:ext cx="8572501" cy="1270001"/>
          </a:xfrm>
          <a:prstGeom prst="rect">
            <a:avLst/>
          </a:prstGeom>
        </p:spPr>
        <p:txBody>
          <a:bodyPr>
            <a:normAutofit fontScale="100000" lnSpcReduction="0"/>
          </a:bodyPr>
          <a:lstStyle>
            <a:lvl1pPr defTabSz="384047">
              <a:defRPr sz="5040">
                <a:solidFill>
                  <a:srgbClr val="008000"/>
                </a:solidFill>
              </a:defRPr>
            </a:lvl1pPr>
          </a:lstStyle>
          <a:p>
            <a:pPr/>
            <a:r>
              <a:t>Review: Republic to Empire</a:t>
            </a:r>
          </a:p>
        </p:txBody>
      </p:sp>
      <p:sp>
        <p:nvSpPr>
          <p:cNvPr id="35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54" name="Political transi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Political transition:</a:t>
            </a:r>
          </a:p>
          <a:p>
            <a:pPr marL="161223" indent="-161223" defTabSz="306324">
              <a:spcBef>
                <a:spcPts val="800"/>
              </a:spcBef>
              <a:buFontTx/>
              <a:defRPr sz="1608">
                <a:latin typeface="Times New Roman"/>
                <a:ea typeface="Times New Roman"/>
                <a:cs typeface="Times New Roman"/>
                <a:sym typeface="Times New Roman"/>
              </a:defRPr>
            </a:pPr>
            <a:r>
              <a:t>The expansion of Rome’s conquests created inequality and increasing political instability. </a:t>
            </a:r>
          </a:p>
          <a:p>
            <a:pPr marL="161223" indent="-161223" defTabSz="306324">
              <a:spcBef>
                <a:spcPts val="800"/>
              </a:spcBef>
              <a:buFontTx/>
              <a:defRPr sz="1608">
                <a:latin typeface="Times New Roman"/>
                <a:ea typeface="Times New Roman"/>
                <a:cs typeface="Times New Roman"/>
                <a:sym typeface="Times New Roman"/>
              </a:defRPr>
            </a:pPr>
            <a:r>
              <a:t>There were calls for the redistribution of land and power. </a:t>
            </a:r>
          </a:p>
          <a:p>
            <a:pPr marL="161223" indent="-161223" defTabSz="306324">
              <a:spcBef>
                <a:spcPts val="800"/>
              </a:spcBef>
              <a:buFontTx/>
              <a:defRPr sz="1608">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3" indent="-161223" defTabSz="306324">
              <a:spcBef>
                <a:spcPts val="800"/>
              </a:spcBef>
              <a:buFontTx/>
              <a:defRPr sz="1608">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3" indent="-161223" defTabSz="306324">
              <a:spcBef>
                <a:spcPts val="800"/>
              </a:spcBef>
              <a:buFontTx/>
              <a:buChar char="•"/>
              <a:defRPr sz="1608">
                <a:latin typeface="Times New Roman"/>
                <a:ea typeface="Times New Roman"/>
                <a:cs typeface="Times New Roman"/>
                <a:sym typeface="Times New Roman"/>
              </a:defRPr>
            </a:pPr>
            <a:r>
              <a:t>First the </a:t>
            </a:r>
            <a:r>
              <a:rPr i="1"/>
              <a:t>principate</a:t>
            </a:r>
          </a:p>
          <a:p>
            <a:pPr lvl="1" marL="416493" indent="-161223" defTabSz="306324">
              <a:spcBef>
                <a:spcPts val="800"/>
              </a:spcBef>
              <a:buFontTx/>
              <a:buChar char="•"/>
              <a:defRPr sz="1608">
                <a:latin typeface="Times New Roman"/>
                <a:ea typeface="Times New Roman"/>
                <a:cs typeface="Times New Roman"/>
                <a:sym typeface="Times New Roman"/>
              </a:defRPr>
            </a:pPr>
            <a:r>
              <a:t>Then the </a:t>
            </a:r>
            <a:r>
              <a:rPr i="1"/>
              <a:t>dominate</a:t>
            </a:r>
            <a:endParaRPr i="1"/>
          </a:p>
          <a:p>
            <a:pPr marL="161223" indent="-161223" defTabSz="306324">
              <a:spcBef>
                <a:spcPts val="800"/>
              </a:spcBef>
              <a:buFontTx/>
              <a:defRPr sz="1608">
                <a:latin typeface="Times New Roman"/>
                <a:ea typeface="Times New Roman"/>
                <a:cs typeface="Times New Roman"/>
                <a:sym typeface="Times New Roman"/>
              </a:defRPr>
            </a:pPr>
            <a:r>
              <a:t>Augustus reformed the army, removing it as a bastion of plebeian power. </a:t>
            </a:r>
          </a:p>
          <a:p>
            <a:pPr marL="161223" indent="-161223" defTabSz="306324">
              <a:spcBef>
                <a:spcPts val="800"/>
              </a:spcBef>
              <a:buFontTx/>
              <a:defRPr sz="1608">
                <a:latin typeface="Times New Roman"/>
                <a:ea typeface="Times New Roman"/>
                <a:cs typeface="Times New Roman"/>
                <a:sym typeface="Times New Roman"/>
              </a:defRPr>
            </a:pPr>
            <a:r>
              <a:t>His successor Tiberius stripped the assemblies of powers and gave them to the senate—and then neutered the senate</a:t>
            </a:r>
          </a:p>
          <a:p>
            <a:pPr marL="161223" indent="-161223" defTabSz="306324">
              <a:spcBef>
                <a:spcPts val="800"/>
              </a:spcBef>
              <a:buFontTx/>
              <a:defRPr sz="1608">
                <a:latin typeface="Times New Roman"/>
                <a:ea typeface="Times New Roman"/>
                <a:cs typeface="Times New Roman"/>
                <a:sym typeface="Times New Roman"/>
              </a:defRPr>
            </a:pPr>
            <a:r>
              <a:t>A semi-hereditary monarchy replaced the Republic:</a:t>
            </a:r>
          </a:p>
          <a:p>
            <a:pPr lvl="1" marL="416493" indent="-161223" defTabSz="306324">
              <a:spcBef>
                <a:spcPts val="800"/>
              </a:spcBef>
              <a:buFontTx/>
              <a:buChar char="•"/>
              <a:defRPr sz="1608">
                <a:latin typeface="Times New Roman"/>
                <a:ea typeface="Times New Roman"/>
                <a:cs typeface="Times New Roman"/>
                <a:sym typeface="Times New Roman"/>
              </a:defRPr>
            </a:pPr>
            <a:r>
              <a:t>“May good success attend the Roman senate and people and myself. I hereby adopt as my son Marcus Ulpius Nerva Traianus…”</a:t>
            </a:r>
          </a:p>
          <a:p>
            <a:pPr marL="161223" indent="-161223" defTabSz="306324">
              <a:spcBef>
                <a:spcPts val="800"/>
              </a:spcBef>
              <a:buFontTx/>
              <a:defRPr sz="1608">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357" name="Beste, Memorials:…"/>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Beste, </a:t>
            </a:r>
            <a:r>
              <a:rPr i="1"/>
              <a:t>Memorials:</a:t>
            </a:r>
          </a:p>
          <a:p>
            <a:pPr marL="240631" indent="-240631">
              <a:spcBef>
                <a:spcPts val="1200"/>
              </a:spcBef>
              <a:buFontTx/>
              <a:defRPr sz="2400">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a:spcBef>
                <a:spcPts val="1200"/>
              </a:spcBef>
              <a:buFontTx/>
              <a:buChar char="•"/>
              <a:defRPr sz="2400">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360" name="Five Good Emperors: Nerva-Trajan-Hadrian-Antonius Pius-Marcus Aureliu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Five Good Emperors: Nerva-Trajan-Hadrian-Antonius Pius-Marcus Aurelius:</a:t>
            </a:r>
          </a:p>
          <a:p>
            <a:pPr marL="161223" indent="-161223" defTabSz="306324">
              <a:spcBef>
                <a:spcPts val="800"/>
              </a:spcBef>
              <a:buFontTx/>
              <a:defRPr sz="1608">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3" indent="-161223" defTabSz="306324">
              <a:spcBef>
                <a:spcPts val="800"/>
              </a:spcBef>
              <a:buFontTx/>
              <a:buChar char="•"/>
              <a:defRPr sz="1608">
                <a:latin typeface="Times New Roman"/>
                <a:ea typeface="Times New Roman"/>
                <a:cs typeface="Times New Roman"/>
                <a:sym typeface="Times New Roman"/>
              </a:defRPr>
            </a:pPr>
            <a:r>
              <a:t>The vast extent of the Roman empire was governed by absolute power, under the guidance of virtue and wisdom. </a:t>
            </a:r>
          </a:p>
          <a:p>
            <a:pPr lvl="1" marL="416493" indent="-161223" defTabSz="306324">
              <a:spcBef>
                <a:spcPts val="800"/>
              </a:spcBef>
              <a:buFontTx/>
              <a:buChar char="•"/>
              <a:defRPr sz="1608">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3" indent="-161223" defTabSz="306324">
              <a:spcBef>
                <a:spcPts val="800"/>
              </a:spcBef>
              <a:buFontTx/>
              <a:buChar char="•"/>
              <a:defRPr sz="1608">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3" indent="-161223" defTabSz="306324">
              <a:spcBef>
                <a:spcPts val="800"/>
              </a:spcBef>
              <a:buFontTx/>
              <a:buChar char="•"/>
              <a:defRPr sz="1608">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3" indent="-161223" defTabSz="306324">
              <a:spcBef>
                <a:spcPts val="800"/>
              </a:spcBef>
              <a:buFontTx/>
              <a:defRPr sz="1608">
                <a:latin typeface="Times New Roman"/>
                <a:ea typeface="Times New Roman"/>
                <a:cs typeface="Times New Roman"/>
                <a:sym typeface="Times New Roman"/>
              </a:defRPr>
            </a:pPr>
            <a:r>
              <a:t>The labors of these monarchs were overpaid by </a:t>
            </a:r>
          </a:p>
          <a:p>
            <a:pPr lvl="1" marL="416493" indent="-161223" defTabSz="306324">
              <a:spcBef>
                <a:spcPts val="800"/>
              </a:spcBef>
              <a:buFontTx/>
              <a:buChar char="•"/>
              <a:defRPr sz="1608">
                <a:latin typeface="Times New Roman"/>
                <a:ea typeface="Times New Roman"/>
                <a:cs typeface="Times New Roman"/>
                <a:sym typeface="Times New Roman"/>
              </a:defRPr>
            </a:pPr>
            <a:r>
              <a:t>the immense reward that inseparably waited on their success; </a:t>
            </a:r>
          </a:p>
          <a:p>
            <a:pPr lvl="1" marL="416493" indent="-161223" defTabSz="306324">
              <a:spcBef>
                <a:spcPts val="800"/>
              </a:spcBef>
              <a:buFontTx/>
              <a:buChar char="•"/>
              <a:defRPr sz="1608">
                <a:latin typeface="Times New Roman"/>
                <a:ea typeface="Times New Roman"/>
                <a:cs typeface="Times New Roman"/>
                <a:sym typeface="Times New Roman"/>
              </a:defRPr>
            </a:pPr>
            <a:r>
              <a:t>by the honest pride of virtue, and </a:t>
            </a:r>
          </a:p>
          <a:p>
            <a:pPr lvl="1" marL="416493" indent="-161223" defTabSz="306324">
              <a:spcBef>
                <a:spcPts val="800"/>
              </a:spcBef>
              <a:buFontTx/>
              <a:buChar char="•"/>
              <a:defRPr sz="1608">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Aelius Aristid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Aelius Aristides</a:t>
            </a:r>
          </a:p>
        </p:txBody>
      </p:sp>
      <p:sp>
        <p:nvSpPr>
          <p:cNvPr id="363" name="The Roman Ora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The Roman Oration:</a:t>
            </a:r>
          </a:p>
          <a:p>
            <a:pPr marL="151597" indent="-151597" defTabSz="288036">
              <a:buFontTx/>
              <a:defRPr sz="1512">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7" indent="-151597" defTabSz="288036">
              <a:buFontTx/>
              <a:defRPr sz="1512">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7" indent="-151597" defTabSz="288036">
              <a:buFontTx/>
              <a:defRPr sz="1512">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7" indent="-151597" defTabSz="288036">
              <a:buFontTx/>
              <a:defRPr sz="1512">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Review: The Rise of Rome"/>
          <p:cNvSpPr txBox="1"/>
          <p:nvPr>
            <p:ph type="title" idx="4294967295"/>
          </p:nvPr>
        </p:nvSpPr>
        <p:spPr>
          <a:xfrm>
            <a:off x="277663" y="-1"/>
            <a:ext cx="8572501" cy="1270001"/>
          </a:xfrm>
          <a:prstGeom prst="rect">
            <a:avLst/>
          </a:prstGeom>
        </p:spPr>
        <p:txBody>
          <a:bodyPr>
            <a:normAutofit fontScale="100000" lnSpcReduction="0"/>
          </a:bodyPr>
          <a:lstStyle>
            <a:lvl1pPr defTabSz="406908">
              <a:defRPr sz="5340">
                <a:solidFill>
                  <a:srgbClr val="008000"/>
                </a:solidFill>
              </a:defRPr>
            </a:lvl1pPr>
          </a:lstStyle>
          <a:p>
            <a:pPr/>
            <a:r>
              <a:t>Review: The Rise of Rome</a:t>
            </a:r>
          </a:p>
        </p:txBody>
      </p:sp>
      <p:sp>
        <p:nvSpPr>
          <p:cNvPr id="36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67"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Roman Institutions are key to the rise of Rome:</a:t>
            </a:r>
          </a:p>
          <a:p>
            <a:pPr marL="134753" indent="-134753" defTabSz="256031">
              <a:spcBef>
                <a:spcPts val="600"/>
              </a:spcBef>
              <a:buFontTx/>
              <a:defRPr sz="1344">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FontTx/>
              <a:defRPr sz="1344">
                <a:latin typeface="Times New Roman"/>
                <a:ea typeface="Times New Roman"/>
                <a:cs typeface="Times New Roman"/>
                <a:sym typeface="Times New Roman"/>
              </a:defRPr>
            </a:pPr>
            <a:r>
              <a:t>The state was run by elected officials:</a:t>
            </a:r>
          </a:p>
          <a:p>
            <a:pPr lvl="1" marL="348113" indent="-134753" defTabSz="256031">
              <a:spcBef>
                <a:spcPts val="600"/>
              </a:spcBef>
              <a:buFontTx/>
              <a:buChar char="•"/>
              <a:defRPr sz="1344">
                <a:latin typeface="Times New Roman"/>
                <a:ea typeface="Times New Roman"/>
                <a:cs typeface="Times New Roman"/>
                <a:sym typeface="Times New Roman"/>
              </a:defRPr>
            </a:pPr>
            <a:r>
              <a:t>Two consuls who had the job for one year</a:t>
            </a:r>
          </a:p>
          <a:p>
            <a:pPr lvl="1" marL="348113" indent="-134753" defTabSz="256031">
              <a:spcBef>
                <a:spcPts val="600"/>
              </a:spcBef>
              <a:buFontTx/>
              <a:buChar char="•"/>
              <a:defRPr sz="1344">
                <a:latin typeface="Times New Roman"/>
                <a:ea typeface="Times New Roman"/>
                <a:cs typeface="Times New Roman"/>
                <a:sym typeface="Times New Roman"/>
              </a:defRPr>
            </a:pPr>
            <a:r>
              <a:t>Other magistrates: praetors, aediles, proconsuls </a:t>
            </a:r>
          </a:p>
          <a:p>
            <a:pPr lvl="1" marL="348113" indent="-134753" defTabSz="256031">
              <a:spcBef>
                <a:spcPts val="600"/>
              </a:spcBef>
              <a:buFontTx/>
              <a:buChar char="•"/>
              <a:defRPr sz="1344">
                <a:latin typeface="Times New Roman"/>
                <a:ea typeface="Times New Roman"/>
                <a:cs typeface="Times New Roman"/>
                <a:sym typeface="Times New Roman"/>
              </a:defRPr>
            </a:pPr>
            <a:r>
              <a:t>Tribunes. </a:t>
            </a:r>
          </a:p>
          <a:p>
            <a:pPr lvl="1" marL="348113" indent="-134753" defTabSz="256031">
              <a:spcBef>
                <a:spcPts val="600"/>
              </a:spcBef>
              <a:buFontTx/>
              <a:buChar char="•"/>
              <a:defRPr sz="1344">
                <a:latin typeface="Times New Roman"/>
                <a:ea typeface="Times New Roman"/>
                <a:cs typeface="Times New Roman"/>
                <a:sym typeface="Times New Roman"/>
              </a:defRPr>
            </a:pPr>
            <a:r>
              <a:t>Offices were elected, annual, and held by multiple people at the same time</a:t>
            </a:r>
          </a:p>
          <a:p>
            <a:pPr lvl="2" marL="561473" indent="-134753" defTabSz="256031">
              <a:spcBef>
                <a:spcPts val="600"/>
              </a:spcBef>
              <a:buFontTx/>
              <a:defRPr sz="1344">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FontTx/>
              <a:defRPr sz="1344">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FontTx/>
              <a:defRPr sz="1344">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FontTx/>
              <a:buChar char="•"/>
              <a:defRPr sz="1344">
                <a:latin typeface="Times New Roman"/>
                <a:ea typeface="Times New Roman"/>
                <a:cs typeface="Times New Roman"/>
                <a:sym typeface="Times New Roman"/>
              </a:defRPr>
            </a:pPr>
            <a:r>
              <a:t>Then some plebeian families become equally elite…</a:t>
            </a:r>
          </a:p>
          <a:p>
            <a:pPr lvl="1" marL="348113" indent="-134753" defTabSz="256031">
              <a:spcBef>
                <a:spcPts val="600"/>
              </a:spcBef>
              <a:buFontTx/>
              <a:buChar char="•"/>
              <a:defRPr sz="1344">
                <a:latin typeface="Times New Roman"/>
                <a:ea typeface="Times New Roman"/>
                <a:cs typeface="Times New Roman"/>
                <a:sym typeface="Times New Roman"/>
              </a:defRPr>
            </a:pPr>
            <a:r>
              <a:t>The </a:t>
            </a:r>
            <a:r>
              <a:rPr i="1"/>
              <a:t>nobiles</a:t>
            </a:r>
          </a:p>
        </p:txBody>
      </p:sp>
      <p:sp>
        <p:nvSpPr>
          <p:cNvPr id="368" name="Roman assemblies:…"/>
          <p:cNvSpPr txBox="1"/>
          <p:nvPr/>
        </p:nvSpPr>
        <p:spPr>
          <a:xfrm>
            <a:off x="4829890" y="1270000"/>
            <a:ext cx="402027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Roman assemblies:</a:t>
            </a:r>
          </a:p>
          <a:p>
            <a:pPr marL="151597" indent="-151597" defTabSz="288036">
              <a:spcBef>
                <a:spcPts val="700"/>
              </a:spcBef>
              <a:buSzPct val="100000"/>
              <a:buChar char="•"/>
              <a:defRPr sz="1512">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7" indent="-151597" defTabSz="288036">
              <a:spcBef>
                <a:spcPts val="700"/>
              </a:spcBef>
              <a:buSzPct val="100000"/>
              <a:buChar char="•"/>
              <a:defRPr sz="1512">
                <a:latin typeface="Times New Roman"/>
                <a:ea typeface="Times New Roman"/>
                <a:cs typeface="Times New Roman"/>
                <a:sym typeface="Times New Roman"/>
              </a:defRPr>
            </a:pPr>
            <a:r>
              <a:t>Tribal: After 241 BC, 35 tribes on the basis of geographical location </a:t>
            </a:r>
          </a:p>
          <a:p>
            <a:pPr marL="151597" indent="-151597" defTabSz="288036">
              <a:spcBef>
                <a:spcPts val="700"/>
              </a:spcBef>
              <a:buSzPct val="100000"/>
              <a:buChar char="•"/>
              <a:defRPr sz="1512">
                <a:latin typeface="Times New Roman"/>
                <a:ea typeface="Times New Roman"/>
                <a:cs typeface="Times New Roman"/>
                <a:sym typeface="Times New Roman"/>
              </a:defRPr>
            </a:pPr>
            <a:r>
              <a:t>Plebeian: Non-patricians, run by Tribunes</a:t>
            </a:r>
          </a:p>
          <a:p>
            <a:pPr marL="151597" indent="-151597" defTabSz="288036">
              <a:spcBef>
                <a:spcPts val="700"/>
              </a:spcBef>
              <a:buSzPct val="100000"/>
              <a:buChar char="•"/>
              <a:defRPr sz="1512">
                <a:latin typeface="Times New Roman"/>
                <a:ea typeface="Times New Roman"/>
                <a:cs typeface="Times New Roman"/>
                <a:sym typeface="Times New Roman"/>
              </a:defRPr>
            </a:pPr>
            <a:r>
              <a:t>Senate</a:t>
            </a:r>
          </a:p>
          <a:p>
            <a:pPr defTabSz="288036">
              <a:spcBef>
                <a:spcPts val="700"/>
              </a:spcBef>
              <a:defRPr sz="1512">
                <a:latin typeface="Times New Roman"/>
                <a:ea typeface="Times New Roman"/>
                <a:cs typeface="Times New Roman"/>
                <a:sym typeface="Times New Roman"/>
              </a:defRPr>
            </a:pPr>
          </a:p>
          <a:p>
            <a:pPr defTabSz="288036">
              <a:spcBef>
                <a:spcPts val="700"/>
              </a:spcBef>
              <a:defRPr b="1" sz="1512">
                <a:latin typeface="+mj-lt"/>
                <a:ea typeface="+mj-ea"/>
                <a:cs typeface="+mj-cs"/>
                <a:sym typeface="Helvetica"/>
              </a:defRPr>
            </a:pPr>
            <a:r>
              <a:t>Roman institutions:</a:t>
            </a:r>
          </a:p>
          <a:p>
            <a:pPr marL="151597" indent="-151597" defTabSz="288036">
              <a:spcBef>
                <a:spcPts val="700"/>
              </a:spcBef>
              <a:buSzPct val="100000"/>
              <a:buChar char="•"/>
              <a:defRPr sz="1512">
                <a:latin typeface="Times New Roman"/>
                <a:ea typeface="Times New Roman"/>
                <a:cs typeface="Times New Roman"/>
                <a:sym typeface="Times New Roman"/>
              </a:defRPr>
            </a:pPr>
            <a:r>
              <a:t>Legions</a:t>
            </a:r>
          </a:p>
          <a:p>
            <a:pPr lvl="1" marL="391627" indent="-151597" defTabSz="288036">
              <a:spcBef>
                <a:spcPts val="700"/>
              </a:spcBef>
              <a:buSzPct val="100000"/>
              <a:buChar char="•"/>
              <a:defRPr sz="1512">
                <a:latin typeface="Times New Roman"/>
                <a:ea typeface="Times New Roman"/>
                <a:cs typeface="Times New Roman"/>
                <a:sym typeface="Times New Roman"/>
              </a:defRPr>
            </a:pPr>
            <a:r>
              <a:t>Phalanx</a:t>
            </a:r>
          </a:p>
          <a:p>
            <a:pPr lvl="1" marL="391627" indent="-151597" defTabSz="288036">
              <a:spcBef>
                <a:spcPts val="700"/>
              </a:spcBef>
              <a:buSzPct val="100000"/>
              <a:buChar char="•"/>
              <a:defRPr sz="1512">
                <a:latin typeface="Times New Roman"/>
                <a:ea typeface="Times New Roman"/>
                <a:cs typeface="Times New Roman"/>
                <a:sym typeface="Times New Roman"/>
              </a:defRPr>
            </a:pPr>
            <a:r>
              <a:t>Manipular</a:t>
            </a:r>
          </a:p>
          <a:p>
            <a:pPr lvl="1" marL="391627" indent="-151597" defTabSz="288036">
              <a:spcBef>
                <a:spcPts val="700"/>
              </a:spcBef>
              <a:buSzPct val="100000"/>
              <a:buChar char="•"/>
              <a:defRPr sz="1512">
                <a:latin typeface="Times New Roman"/>
                <a:ea typeface="Times New Roman"/>
                <a:cs typeface="Times New Roman"/>
                <a:sym typeface="Times New Roman"/>
              </a:defRPr>
            </a:pPr>
            <a:r>
              <a:t>Marian</a:t>
            </a:r>
          </a:p>
          <a:p>
            <a:pPr marL="151597" indent="-151597" defTabSz="288036">
              <a:spcBef>
                <a:spcPts val="700"/>
              </a:spcBef>
              <a:buSzPct val="100000"/>
              <a:buChar char="•"/>
              <a:defRPr sz="1512">
                <a:latin typeface="Times New Roman"/>
                <a:ea typeface="Times New Roman"/>
                <a:cs typeface="Times New Roman"/>
                <a:sym typeface="Times New Roman"/>
              </a:defRPr>
            </a:pPr>
            <a:r>
              <a:t>Imperium</a:t>
            </a:r>
          </a:p>
          <a:p>
            <a:pPr marL="151597" indent="-151597" defTabSz="288036">
              <a:spcBef>
                <a:spcPts val="700"/>
              </a:spcBef>
              <a:buSzPct val="100000"/>
              <a:buChar char="•"/>
              <a:defRPr sz="1512">
                <a:latin typeface="Times New Roman"/>
                <a:ea typeface="Times New Roman"/>
                <a:cs typeface="Times New Roman"/>
                <a:sym typeface="Times New Roman"/>
              </a:defRPr>
            </a:pPr>
            <a:r>
              <a:t>Provinciae</a:t>
            </a:r>
          </a:p>
          <a:p>
            <a:pPr marL="151597" indent="-151597" defTabSz="288036">
              <a:spcBef>
                <a:spcPts val="700"/>
              </a:spcBef>
              <a:buSzPct val="100000"/>
              <a:buChar char="•"/>
              <a:defRPr sz="1512">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The Rise of Rome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 II</a:t>
            </a:r>
          </a:p>
        </p:txBody>
      </p:sp>
      <p:sp>
        <p:nvSpPr>
          <p:cNvPr id="37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72"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Roman Institutions are key to the rise of Rome:</a:t>
            </a:r>
          </a:p>
          <a:p>
            <a:pPr marL="206943" indent="-206943" defTabSz="393192">
              <a:spcBef>
                <a:spcPts val="1000"/>
              </a:spcBef>
              <a:buFontTx/>
              <a:defRPr sz="2064">
                <a:latin typeface="Times New Roman"/>
                <a:ea typeface="Times New Roman"/>
                <a:cs typeface="Times New Roman"/>
                <a:sym typeface="Times New Roman"/>
              </a:defRPr>
            </a:pPr>
            <a:r>
              <a:t>Four key factors:</a:t>
            </a:r>
          </a:p>
          <a:p>
            <a:pPr lvl="1" marL="534603" indent="-206943" defTabSz="393192">
              <a:spcBef>
                <a:spcPts val="1000"/>
              </a:spcBef>
              <a:buFontTx/>
              <a:buChar char="•"/>
              <a:defRPr sz="2064">
                <a:latin typeface="Times New Roman"/>
                <a:ea typeface="Times New Roman"/>
                <a:cs typeface="Times New Roman"/>
                <a:sym typeface="Times New Roman"/>
              </a:defRPr>
            </a:pPr>
            <a:r>
              <a:t>Militarism (on the part of elites competing for authority)</a:t>
            </a:r>
          </a:p>
          <a:p>
            <a:pPr lvl="1" marL="534603" indent="-206943" defTabSz="393192">
              <a:spcBef>
                <a:spcPts val="1000"/>
              </a:spcBef>
              <a:buFontTx/>
              <a:buChar char="•"/>
              <a:defRPr sz="2064">
                <a:latin typeface="Times New Roman"/>
                <a:ea typeface="Times New Roman"/>
                <a:cs typeface="Times New Roman"/>
                <a:sym typeface="Times New Roman"/>
              </a:defRPr>
            </a:pPr>
            <a:r>
              <a:t>Mobilization (of the citizen mass)</a:t>
            </a:r>
          </a:p>
          <a:p>
            <a:pPr lvl="1" marL="534603" indent="-206943" defTabSz="393192">
              <a:spcBef>
                <a:spcPts val="1000"/>
              </a:spcBef>
              <a:buFontTx/>
              <a:buChar char="•"/>
              <a:defRPr sz="2064">
                <a:latin typeface="Times New Roman"/>
                <a:ea typeface="Times New Roman"/>
                <a:cs typeface="Times New Roman"/>
                <a:sym typeface="Times New Roman"/>
              </a:defRPr>
            </a:pPr>
            <a:r>
              <a:t>Widely shared benefits (of conquest)</a:t>
            </a:r>
          </a:p>
          <a:p>
            <a:pPr lvl="1" marL="534603" indent="-206943" defTabSz="393192">
              <a:spcBef>
                <a:spcPts val="1000"/>
              </a:spcBef>
              <a:buFontTx/>
              <a:buChar char="•"/>
              <a:defRPr sz="2064">
                <a:latin typeface="Times New Roman"/>
                <a:ea typeface="Times New Roman"/>
                <a:cs typeface="Times New Roman"/>
                <a:sym typeface="Times New Roman"/>
              </a:defRPr>
            </a:pPr>
            <a:r>
              <a:t>Incorporation (of conquered communities)</a:t>
            </a:r>
          </a:p>
          <a:p>
            <a:pPr marL="206943" indent="-206943" defTabSz="393192">
              <a:spcBef>
                <a:spcPts val="1000"/>
              </a:spcBef>
              <a:buFontTx/>
              <a:defRPr sz="2064">
                <a:latin typeface="Times New Roman"/>
                <a:ea typeface="Times New Roman"/>
                <a:cs typeface="Times New Roman"/>
                <a:sym typeface="Times New Roman"/>
              </a:defRPr>
            </a:pPr>
            <a:r>
              <a:t>Mammoth military and political expansion after -340, and substantial economic, expansion</a:t>
            </a:r>
          </a:p>
        </p:txBody>
      </p:sp>
      <p:pic>
        <p:nvPicPr>
          <p:cNvPr id="373" name="Image" descr="Image"/>
          <p:cNvPicPr>
            <a:picLocks noChangeAspect="1"/>
          </p:cNvPicPr>
          <p:nvPr/>
        </p:nvPicPr>
        <p:blipFill>
          <a:blip r:embed="rId2">
            <a:extLst/>
          </a:blip>
          <a:stretch>
            <a:fillRect/>
          </a:stretch>
        </p:blipFill>
        <p:spPr>
          <a:xfrm>
            <a:off x="4712816" y="1270000"/>
            <a:ext cx="4137348" cy="2654382"/>
          </a:xfrm>
          <a:prstGeom prst="rect">
            <a:avLst/>
          </a:prstGeom>
          <a:ln w="12700">
            <a:miter lim="400000"/>
          </a:ln>
        </p:spPr>
      </p:pic>
      <p:pic>
        <p:nvPicPr>
          <p:cNvPr id="374" name="Image" descr="Image"/>
          <p:cNvPicPr>
            <a:picLocks noChangeAspect="1"/>
          </p:cNvPicPr>
          <p:nvPr/>
        </p:nvPicPr>
        <p:blipFill>
          <a:blip r:embed="rId3">
            <a:extLst/>
          </a:blip>
          <a:stretch>
            <a:fillRect/>
          </a:stretch>
        </p:blipFill>
        <p:spPr>
          <a:xfrm>
            <a:off x="4710959" y="4165311"/>
            <a:ext cx="4137348" cy="2413453"/>
          </a:xfrm>
          <a:prstGeom prst="rect">
            <a:avLst/>
          </a:prstGeom>
          <a:ln w="12700">
            <a:miter lim="400000"/>
          </a:ln>
        </p:spPr>
      </p:pic>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Measuring Roman Efflorescence"/>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8000"/>
                </a:solidFill>
              </a:defRPr>
            </a:lvl1pPr>
          </a:lstStyle>
          <a:p>
            <a:pPr/>
            <a:r>
              <a:t>Measuring Roman Efflorescence</a:t>
            </a:r>
          </a:p>
        </p:txBody>
      </p:sp>
      <p:sp>
        <p:nvSpPr>
          <p:cNvPr id="37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78" name="There are many interesting ways to track economic expansion:…"/>
          <p:cNvSpPr txBox="1"/>
          <p:nvPr>
            <p:ph type="body" sz="half" idx="4294967295"/>
          </p:nvPr>
        </p:nvSpPr>
        <p:spPr>
          <a:xfrm>
            <a:off x="277663" y="1270000"/>
            <a:ext cx="2501365"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There are many interesting ways to track economic expansion:</a:t>
            </a:r>
          </a:p>
          <a:p>
            <a:pPr marL="120315" indent="-120315" defTabSz="228600">
              <a:spcBef>
                <a:spcPts val="600"/>
              </a:spcBef>
              <a:buFontTx/>
              <a:defRPr sz="1200">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FontTx/>
              <a:defRPr sz="1200">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FontTx/>
              <a:defRPr sz="1200">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379" name="Image" descr="Image"/>
          <p:cNvPicPr>
            <a:picLocks noChangeAspect="1"/>
          </p:cNvPicPr>
          <p:nvPr/>
        </p:nvPicPr>
        <p:blipFill>
          <a:blip r:embed="rId2">
            <a:extLst/>
          </a:blip>
          <a:stretch>
            <a:fillRect/>
          </a:stretch>
        </p:blipFill>
        <p:spPr>
          <a:xfrm>
            <a:off x="5789752" y="3590801"/>
            <a:ext cx="3354248" cy="2009101"/>
          </a:xfrm>
          <a:prstGeom prst="rect">
            <a:avLst/>
          </a:prstGeom>
          <a:ln w="12700">
            <a:miter lim="400000"/>
          </a:ln>
        </p:spPr>
      </p:pic>
      <p:pic>
        <p:nvPicPr>
          <p:cNvPr id="380" name="Image" descr="Image"/>
          <p:cNvPicPr>
            <a:picLocks noChangeAspect="1"/>
          </p:cNvPicPr>
          <p:nvPr/>
        </p:nvPicPr>
        <p:blipFill>
          <a:blip r:embed="rId3">
            <a:extLst/>
          </a:blip>
          <a:stretch>
            <a:fillRect/>
          </a:stretch>
        </p:blipFill>
        <p:spPr>
          <a:xfrm>
            <a:off x="2779028" y="5784709"/>
            <a:ext cx="6071136" cy="504903"/>
          </a:xfrm>
          <a:prstGeom prst="rect">
            <a:avLst/>
          </a:prstGeom>
          <a:ln w="12700">
            <a:miter lim="400000"/>
          </a:ln>
        </p:spPr>
      </p:pic>
      <p:pic>
        <p:nvPicPr>
          <p:cNvPr id="381" name="Image" descr="Image"/>
          <p:cNvPicPr>
            <a:picLocks noChangeAspect="1"/>
          </p:cNvPicPr>
          <p:nvPr/>
        </p:nvPicPr>
        <p:blipFill>
          <a:blip r:embed="rId4">
            <a:extLst/>
          </a:blip>
          <a:stretch>
            <a:fillRect/>
          </a:stretch>
        </p:blipFill>
        <p:spPr>
          <a:xfrm>
            <a:off x="5927369" y="1270000"/>
            <a:ext cx="2922795" cy="1816872"/>
          </a:xfrm>
          <a:prstGeom prst="rect">
            <a:avLst/>
          </a:prstGeom>
          <a:ln w="12700">
            <a:miter lim="400000"/>
          </a:ln>
        </p:spPr>
      </p:pic>
      <p:pic>
        <p:nvPicPr>
          <p:cNvPr id="382"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383" name="Image" descr="Image"/>
          <p:cNvPicPr>
            <a:picLocks noChangeAspect="1"/>
          </p:cNvPicPr>
          <p:nvPr/>
        </p:nvPicPr>
        <p:blipFill>
          <a:blip r:embed="rId6">
            <a:extLst/>
          </a:blip>
          <a:stretch>
            <a:fillRect/>
          </a:stretch>
        </p:blipFill>
        <p:spPr>
          <a:xfrm>
            <a:off x="2837303" y="3506937"/>
            <a:ext cx="3090067" cy="2277773"/>
          </a:xfrm>
          <a:prstGeom prst="rect">
            <a:avLst/>
          </a:prstGeom>
          <a:ln w="12700">
            <a:miter lim="400000"/>
          </a:ln>
        </p:spPr>
      </p:pic>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Review: Pre-Industrial “Efflorescenc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Pre-Industrial “Efflorescences”</a:t>
            </a:r>
          </a:p>
        </p:txBody>
      </p:sp>
      <p:sp>
        <p:nvSpPr>
          <p:cNvPr id="386" name="Ideas courtesy of Jack Goldsmith, Daron Acemoglu and James Robinson:…"/>
          <p:cNvSpPr txBox="1"/>
          <p:nvPr>
            <p:ph type="body" idx="4294967295"/>
          </p:nvPr>
        </p:nvSpPr>
        <p:spPr>
          <a:xfrm>
            <a:off x="277663" y="1270000"/>
            <a:ext cx="5094976"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Ideas courtesy of Jack Goldsmith, Daron Acemoglu and James Robinson:</a:t>
            </a:r>
          </a:p>
          <a:p>
            <a:pPr marL="182879" indent="-182879" defTabSz="347472">
              <a:spcBef>
                <a:spcPts val="900"/>
              </a:spcBef>
              <a:buFontTx/>
              <a:defRPr sz="1824">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FontTx/>
              <a:defRPr sz="1824">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FontTx/>
              <a:defRPr sz="1824">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FontTx/>
              <a:defRPr sz="1824">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387" name="Image" descr="Image"/>
          <p:cNvPicPr>
            <a:picLocks noChangeAspect="1"/>
          </p:cNvPicPr>
          <p:nvPr/>
        </p:nvPicPr>
        <p:blipFill>
          <a:blip r:embed="rId2">
            <a:extLst/>
          </a:blip>
          <a:stretch>
            <a:fillRect/>
          </a:stretch>
        </p:blipFill>
        <p:spPr>
          <a:xfrm>
            <a:off x="5372638" y="4309945"/>
            <a:ext cx="3477526" cy="1810750"/>
          </a:xfrm>
          <a:prstGeom prst="rect">
            <a:avLst/>
          </a:prstGeom>
          <a:ln w="12700">
            <a:miter lim="400000"/>
          </a:ln>
        </p:spPr>
      </p:pic>
      <p:pic>
        <p:nvPicPr>
          <p:cNvPr id="388" name="Image" descr="Image"/>
          <p:cNvPicPr>
            <a:picLocks noChangeAspect="1"/>
          </p:cNvPicPr>
          <p:nvPr/>
        </p:nvPicPr>
        <p:blipFill>
          <a:blip r:embed="rId3">
            <a:extLst/>
          </a:blip>
          <a:stretch>
            <a:fillRect/>
          </a:stretch>
        </p:blipFill>
        <p:spPr>
          <a:xfrm>
            <a:off x="5372638" y="1270000"/>
            <a:ext cx="3477526" cy="2794552"/>
          </a:xfrm>
          <a:prstGeom prst="rect">
            <a:avLst/>
          </a:prstGeom>
          <a:ln w="12700">
            <a:miter lim="400000"/>
          </a:ln>
        </p:spPr>
      </p:pic>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0" name="The Classical Greek Efflorescenc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8000"/>
                </a:solidFill>
              </a:defRPr>
            </a:lvl1pPr>
          </a:lstStyle>
          <a:p>
            <a:pPr/>
            <a:r>
              <a:t>The Classical Greek Efflorescence</a:t>
            </a:r>
          </a:p>
        </p:txBody>
      </p:sp>
      <p:sp>
        <p:nvSpPr>
          <p:cNvPr id="39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392" name="Image" descr="Image"/>
          <p:cNvPicPr>
            <a:picLocks noChangeAspect="1"/>
          </p:cNvPicPr>
          <p:nvPr/>
        </p:nvPicPr>
        <p:blipFill>
          <a:blip r:embed="rId2">
            <a:extLst/>
          </a:blip>
          <a:stretch>
            <a:fillRect/>
          </a:stretch>
        </p:blipFill>
        <p:spPr>
          <a:xfrm>
            <a:off x="5173464" y="1270000"/>
            <a:ext cx="3676700" cy="2559271"/>
          </a:xfrm>
          <a:prstGeom prst="rect">
            <a:avLst/>
          </a:prstGeom>
          <a:ln w="12700">
            <a:miter lim="400000"/>
          </a:ln>
        </p:spPr>
      </p:pic>
      <p:sp>
        <p:nvSpPr>
          <p:cNvPr id="393" name="Emerging out of the Iron Dark Age of -1200 to -800:…"/>
          <p:cNvSpPr txBox="1"/>
          <p:nvPr>
            <p:ph type="body" idx="4294967295"/>
          </p:nvPr>
        </p:nvSpPr>
        <p:spPr>
          <a:xfrm>
            <a:off x="277663" y="1270000"/>
            <a:ext cx="4895802" cy="5217160"/>
          </a:xfrm>
          <a:prstGeom prst="rect">
            <a:avLst/>
          </a:prstGeom>
        </p:spPr>
        <p:txBody>
          <a:bodyPr>
            <a:normAutofit fontScale="100000" lnSpcReduction="0"/>
          </a:bodyPr>
          <a:lstStyle/>
          <a:p>
            <a:pPr marL="0" indent="0" defTabSz="338327">
              <a:spcBef>
                <a:spcPts val="800"/>
              </a:spcBef>
              <a:buSzTx/>
              <a:buFontTx/>
              <a:buNone/>
              <a:defRPr b="1" sz="1776">
                <a:latin typeface="+mj-lt"/>
                <a:ea typeface="+mj-ea"/>
                <a:cs typeface="+mj-cs"/>
                <a:sym typeface="Helvetica"/>
              </a:defRPr>
            </a:pPr>
            <a:r>
              <a:t>Emerging out of the Iron Dark Age of -1200 to -800:</a:t>
            </a:r>
          </a:p>
          <a:p>
            <a:pPr marL="178067" indent="-178067" defTabSz="338327">
              <a:spcBef>
                <a:spcPts val="800"/>
              </a:spcBef>
              <a:buFontTx/>
              <a:defRPr sz="1776">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7">
              <a:spcBef>
                <a:spcPts val="800"/>
              </a:spcBef>
              <a:buFontTx/>
              <a:defRPr sz="1776">
                <a:latin typeface="Times New Roman"/>
                <a:ea typeface="Times New Roman"/>
                <a:cs typeface="Times New Roman"/>
                <a:sym typeface="Times New Roman"/>
              </a:defRPr>
            </a:pPr>
            <a:r>
              <a:t>This initiated a period of sustained increases in living standards. </a:t>
            </a:r>
          </a:p>
          <a:p>
            <a:pPr marL="178067" indent="-178067" defTabSz="338327">
              <a:spcBef>
                <a:spcPts val="800"/>
              </a:spcBef>
              <a:buFontTx/>
              <a:defRPr sz="1776">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7">
              <a:spcBef>
                <a:spcPts val="800"/>
              </a:spcBef>
              <a:buFontTx/>
              <a:defRPr sz="1776">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394" name="Image" descr="Image"/>
          <p:cNvPicPr>
            <a:picLocks noChangeAspect="1"/>
          </p:cNvPicPr>
          <p:nvPr/>
        </p:nvPicPr>
        <p:blipFill>
          <a:blip r:embed="rId3">
            <a:extLst/>
          </a:blip>
          <a:stretch>
            <a:fillRect/>
          </a:stretch>
        </p:blipFill>
        <p:spPr>
          <a:xfrm>
            <a:off x="5254051" y="3930782"/>
            <a:ext cx="3676538" cy="2789374"/>
          </a:xfrm>
          <a:prstGeom prst="rect">
            <a:avLst/>
          </a:prstGeom>
          <a:ln w="12700">
            <a:miter lim="400000"/>
          </a:ln>
        </p:spPr>
      </p:pic>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The Classical Greek Efflorescence II"/>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8000"/>
                </a:solidFill>
              </a:defRPr>
            </a:lvl1pPr>
          </a:lstStyle>
          <a:p>
            <a:pPr/>
            <a:r>
              <a:t>The Classical Greek Efflorescence II</a:t>
            </a:r>
          </a:p>
        </p:txBody>
      </p:sp>
      <p:sp>
        <p:nvSpPr>
          <p:cNvPr id="39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398" name="“Developmental” or “Extractive”?…"/>
          <p:cNvSpPr txBox="1"/>
          <p:nvPr>
            <p:ph type="body" idx="4294967295"/>
          </p:nvPr>
        </p:nvSpPr>
        <p:spPr>
          <a:xfrm>
            <a:off x="277663" y="1270000"/>
            <a:ext cx="5424930"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“Developmental” or “Extractive”?</a:t>
            </a:r>
          </a:p>
          <a:p>
            <a:pPr marL="182879" indent="-182879" defTabSz="347472">
              <a:spcBef>
                <a:spcPts val="900"/>
              </a:spcBef>
              <a:buFontTx/>
              <a:defRPr sz="1824">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FontTx/>
              <a:defRPr sz="1824">
                <a:latin typeface="Times New Roman"/>
                <a:ea typeface="Times New Roman"/>
                <a:cs typeface="Times New Roman"/>
                <a:sym typeface="Times New Roman"/>
              </a:defRPr>
            </a:pPr>
            <a:r>
              <a:t>Roving bandits or stationary bandits?</a:t>
            </a:r>
          </a:p>
          <a:p>
            <a:pPr marL="182879" indent="-182879" defTabSz="347472">
              <a:spcBef>
                <a:spcPts val="900"/>
              </a:spcBef>
              <a:buFontTx/>
              <a:defRPr sz="1824">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FontTx/>
              <a:defRPr sz="1824">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FontTx/>
              <a:defRPr sz="1824">
                <a:latin typeface="Times New Roman"/>
                <a:ea typeface="Times New Roman"/>
                <a:cs typeface="Times New Roman"/>
                <a:sym typeface="Times New Roman"/>
              </a:defRPr>
            </a:pPr>
            <a:r>
              <a:t>In either case political instability can bring the government and economy down.</a:t>
            </a:r>
          </a:p>
        </p:txBody>
      </p:sp>
      <p:pic>
        <p:nvPicPr>
          <p:cNvPr id="399" name="Image" descr="Image"/>
          <p:cNvPicPr>
            <a:picLocks noChangeAspect="1"/>
          </p:cNvPicPr>
          <p:nvPr/>
        </p:nvPicPr>
        <p:blipFill>
          <a:blip r:embed="rId2">
            <a:extLst/>
          </a:blip>
          <a:stretch>
            <a:fillRect/>
          </a:stretch>
        </p:blipFill>
        <p:spPr>
          <a:xfrm>
            <a:off x="5702592" y="1270000"/>
            <a:ext cx="3147572" cy="2304105"/>
          </a:xfrm>
          <a:prstGeom prst="rect">
            <a:avLst/>
          </a:prstGeom>
          <a:ln w="12700">
            <a:miter lim="400000"/>
          </a:ln>
        </p:spPr>
      </p:pic>
      <p:pic>
        <p:nvPicPr>
          <p:cNvPr id="400" name="Image" descr="Image"/>
          <p:cNvPicPr>
            <a:picLocks noChangeAspect="1"/>
          </p:cNvPicPr>
          <p:nvPr/>
        </p:nvPicPr>
        <p:blipFill>
          <a:blip r:embed="rId3">
            <a:extLst/>
          </a:blip>
          <a:stretch>
            <a:fillRect/>
          </a:stretch>
        </p:blipFill>
        <p:spPr>
          <a:xfrm>
            <a:off x="5702592" y="3734299"/>
            <a:ext cx="3147572" cy="275286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Shadows…"/>
          <p:cNvSpPr txBox="1"/>
          <p:nvPr>
            <p:ph type="title" idx="4294967295"/>
          </p:nvPr>
        </p:nvSpPr>
        <p:spPr>
          <a:xfrm>
            <a:off x="277663" y="-2"/>
            <a:ext cx="8572501" cy="1267126"/>
          </a:xfrm>
          <a:prstGeom prst="rect">
            <a:avLst/>
          </a:prstGeom>
        </p:spPr>
        <p:txBody>
          <a:bodyPr lIns="45718" tIns="45718" rIns="45718" bIns="45718">
            <a:normAutofit fontScale="100000" lnSpcReduction="0"/>
          </a:bodyPr>
          <a:lstStyle>
            <a:lvl1pPr>
              <a:defRPr sz="6000">
                <a:solidFill>
                  <a:srgbClr val="000080"/>
                </a:solidFill>
              </a:defRPr>
            </a:lvl1pPr>
          </a:lstStyle>
          <a:p>
            <a:pPr/>
            <a:r>
              <a:t>Shadows…</a:t>
            </a:r>
          </a:p>
        </p:txBody>
      </p:sp>
      <p:sp>
        <p:nvSpPr>
          <p:cNvPr id="76" name="How many people today are still living on less than $2 a day?…"/>
          <p:cNvSpPr txBox="1"/>
          <p:nvPr>
            <p:ph type="body" idx="4294967295"/>
          </p:nvPr>
        </p:nvSpPr>
        <p:spPr>
          <a:xfrm>
            <a:off x="277663" y="1267121"/>
            <a:ext cx="8572501" cy="5397503"/>
          </a:xfrm>
          <a:prstGeom prst="rect">
            <a:avLst/>
          </a:prstGeom>
        </p:spPr>
        <p:txBody>
          <a:bodyPr lIns="45718" tIns="45718" rIns="45718" bIns="45718">
            <a:normAutofit fontScale="100000" lnSpcReduction="0"/>
          </a:bodyPr>
          <a:lstStyle/>
          <a:p>
            <a:pPr marL="0" indent="0">
              <a:spcBef>
                <a:spcPts val="1200"/>
              </a:spcBef>
              <a:buSzTx/>
              <a:buNone/>
              <a:defRPr b="1" sz="2400">
                <a:latin typeface="+mj-lt"/>
                <a:ea typeface="+mj-ea"/>
                <a:cs typeface="+mj-cs"/>
                <a:sym typeface="Helvetica"/>
              </a:defRPr>
            </a:pPr>
            <a:r>
              <a:t>How many people today are still living on less than $2.50 a day?</a:t>
            </a:r>
          </a:p>
          <a:p>
            <a:pPr marL="240631" indent="-240631">
              <a:spcBef>
                <a:spcPts val="1200"/>
              </a:spcBef>
              <a:buFontTx/>
              <a:defRPr sz="2400">
                <a:latin typeface="Times New Roman"/>
                <a:ea typeface="Times New Roman"/>
                <a:cs typeface="Times New Roman"/>
                <a:sym typeface="Times New Roman"/>
              </a:defRPr>
            </a:pPr>
            <a:r>
              <a:t>70 million</a:t>
            </a:r>
          </a:p>
          <a:p>
            <a:pPr marL="240631" indent="-240631">
              <a:spcBef>
                <a:spcPts val="1200"/>
              </a:spcBef>
              <a:buFontTx/>
              <a:defRPr sz="2400">
                <a:latin typeface="Times New Roman"/>
                <a:ea typeface="Times New Roman"/>
                <a:cs typeface="Times New Roman"/>
                <a:sym typeface="Times New Roman"/>
              </a:defRPr>
            </a:pPr>
            <a:r>
              <a:t>230 million</a:t>
            </a:r>
          </a:p>
          <a:p>
            <a:pPr marL="240631" indent="-240631">
              <a:spcBef>
                <a:spcPts val="1200"/>
              </a:spcBef>
              <a:buFontTx/>
              <a:defRPr sz="2400">
                <a:latin typeface="Times New Roman"/>
                <a:ea typeface="Times New Roman"/>
                <a:cs typeface="Times New Roman"/>
                <a:sym typeface="Times New Roman"/>
              </a:defRPr>
            </a:pPr>
            <a:r>
              <a:t>700 million</a:t>
            </a:r>
          </a:p>
          <a:p>
            <a:pPr marL="240631" indent="-240631">
              <a:spcBef>
                <a:spcPts val="1200"/>
              </a:spcBef>
              <a:buFontTx/>
              <a:defRPr sz="2400">
                <a:latin typeface="Times New Roman"/>
                <a:ea typeface="Times New Roman"/>
                <a:cs typeface="Times New Roman"/>
                <a:sym typeface="Times New Roman"/>
              </a:defRPr>
            </a:pPr>
            <a:r>
              <a:t>2.3 billion</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The Anti-Kythera Mechanism"/>
          <p:cNvSpPr txBox="1"/>
          <p:nvPr>
            <p:ph type="title" idx="4294967295"/>
          </p:nvPr>
        </p:nvSpPr>
        <p:spPr>
          <a:xfrm>
            <a:off x="277663" y="-1"/>
            <a:ext cx="8572501" cy="1270001"/>
          </a:xfrm>
          <a:prstGeom prst="rect">
            <a:avLst/>
          </a:prstGeom>
        </p:spPr>
        <p:txBody>
          <a:bodyPr>
            <a:normAutofit fontScale="100000" lnSpcReduction="0"/>
          </a:bodyPr>
          <a:lstStyle>
            <a:lvl1pPr defTabSz="365760">
              <a:defRPr sz="4800">
                <a:solidFill>
                  <a:srgbClr val="000080"/>
                </a:solidFill>
              </a:defRPr>
            </a:lvl1pPr>
          </a:lstStyle>
          <a:p>
            <a:pPr/>
            <a:r>
              <a:t>The Anti-Kythera Mechanism</a:t>
            </a:r>
          </a:p>
        </p:txBody>
      </p:sp>
      <p:sp>
        <p:nvSpPr>
          <p:cNvPr id="403"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What is this?</a:t>
            </a:r>
          </a:p>
          <a:p>
            <a:pPr marL="161223" indent="-161223" defTabSz="306324">
              <a:spcBef>
                <a:spcPts val="800"/>
              </a:spcBef>
              <a:buFontTx/>
              <a:defRPr sz="1608">
                <a:latin typeface="Times New Roman"/>
                <a:ea typeface="Times New Roman"/>
                <a:cs typeface="Times New Roman"/>
                <a:sym typeface="Times New Roman"/>
              </a:defRPr>
            </a:pPr>
            <a:r>
              <a:t>Built between -150 and -70. Rhodes13” x 7” x 4“ wooden box</a:t>
            </a:r>
          </a:p>
          <a:p>
            <a:pPr lvl="1" marL="416493" indent="-161223" defTabSz="306324">
              <a:spcBef>
                <a:spcPts val="800"/>
              </a:spcBef>
              <a:buFontTx/>
              <a:buChar char="•"/>
              <a:defRPr sz="1608">
                <a:latin typeface="Times New Roman"/>
                <a:ea typeface="Times New Roman"/>
                <a:cs typeface="Times New Roman"/>
                <a:sym typeface="Times New Roman"/>
              </a:defRPr>
            </a:pPr>
            <a:r>
              <a:t>Gears—largest 5” in diameter</a:t>
            </a:r>
          </a:p>
          <a:p>
            <a:pPr lvl="1" marL="416493" indent="-161223" defTabSz="306324">
              <a:spcBef>
                <a:spcPts val="800"/>
              </a:spcBef>
              <a:buFontTx/>
              <a:buChar char="•"/>
              <a:defRPr sz="1608">
                <a:latin typeface="Times New Roman"/>
                <a:ea typeface="Times New Roman"/>
                <a:cs typeface="Times New Roman"/>
                <a:sym typeface="Times New Roman"/>
              </a:defRPr>
            </a:pPr>
            <a:r>
              <a:t>Inscriptions</a:t>
            </a:r>
          </a:p>
          <a:p>
            <a:pPr marL="161223" indent="-161223" defTabSz="306324">
              <a:spcBef>
                <a:spcPts val="800"/>
              </a:spcBef>
              <a:buFontTx/>
              <a:defRPr sz="1608">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404"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405"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The Anti-Kythera Mechanism II"/>
          <p:cNvSpPr txBox="1"/>
          <p:nvPr>
            <p:ph type="title" idx="4294967295"/>
          </p:nvPr>
        </p:nvSpPr>
        <p:spPr>
          <a:xfrm>
            <a:off x="277663" y="-1"/>
            <a:ext cx="8572501" cy="1270001"/>
          </a:xfrm>
          <a:prstGeom prst="rect">
            <a:avLst/>
          </a:prstGeom>
        </p:spPr>
        <p:txBody>
          <a:bodyPr>
            <a:normAutofit fontScale="100000" lnSpcReduction="0"/>
          </a:bodyPr>
          <a:lstStyle>
            <a:lvl1pPr defTabSz="347472">
              <a:defRPr sz="4560">
                <a:solidFill>
                  <a:srgbClr val="000080"/>
                </a:solidFill>
              </a:defRPr>
            </a:lvl1pPr>
          </a:lstStyle>
          <a:p>
            <a:pPr/>
            <a:r>
              <a:t>The Anti-Kythera Mechanism II</a:t>
            </a:r>
          </a:p>
        </p:txBody>
      </p:sp>
      <p:sp>
        <p:nvSpPr>
          <p:cNvPr id="408"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52043">
              <a:spcBef>
                <a:spcPts val="900"/>
              </a:spcBef>
              <a:buSzTx/>
              <a:buFontTx/>
              <a:buNone/>
              <a:defRPr b="1" sz="1848">
                <a:latin typeface="+mj-lt"/>
                <a:ea typeface="+mj-ea"/>
                <a:cs typeface="+mj-cs"/>
                <a:sym typeface="Helvetica"/>
              </a:defRPr>
            </a:pPr>
            <a:r>
              <a:t>What is this?</a:t>
            </a:r>
          </a:p>
          <a:p>
            <a:pPr marL="185286" indent="-185286" defTabSz="352043">
              <a:spcBef>
                <a:spcPts val="900"/>
              </a:spcBef>
              <a:buFontTx/>
              <a:defRPr sz="1848">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409"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410"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Cicero (-54): De Re Publica"/>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Cicero (-54): De Re Publica</a:t>
            </a:r>
          </a:p>
        </p:txBody>
      </p:sp>
      <p:sp>
        <p:nvSpPr>
          <p:cNvPr id="413" name="“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5">
              <a:spcBef>
                <a:spcPts val="500"/>
              </a:spcBef>
              <a:buSzTx/>
              <a:buFontTx/>
              <a:buNone/>
              <a:defRPr b="1" sz="1152">
                <a:latin typeface="+mj-lt"/>
                <a:ea typeface="+mj-ea"/>
                <a:cs typeface="+mj-cs"/>
                <a:sym typeface="Helvetica"/>
              </a:defRPr>
            </a:pPr>
            <a:r>
              <a:t>I.XIV:</a:t>
            </a:r>
          </a:p>
          <a:p>
            <a:pPr marL="115503" indent="-115503" defTabSz="219455">
              <a:spcBef>
                <a:spcPts val="500"/>
              </a:spcBef>
              <a:buFontTx/>
              <a:defRPr sz="1152">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5">
              <a:spcBef>
                <a:spcPts val="500"/>
              </a:spcBef>
              <a:buFontTx/>
              <a:defRPr sz="1152">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5">
              <a:spcBef>
                <a:spcPts val="500"/>
              </a:spcBef>
              <a:buFontTx/>
              <a:defRPr sz="1152">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5">
              <a:spcBef>
                <a:spcPts val="500"/>
              </a:spcBef>
              <a:buFontTx/>
              <a:defRPr sz="1152">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Review: Class and Conflict: at the End of the Middle Ages, Elsewhere, and Elsewhere"/>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180"/>
            </a:lvl1pPr>
          </a:lstStyle>
          <a:p>
            <a:pPr/>
            <a:r>
              <a:t>Review: Class and Conflict: at the End of the Middle Ages, Elsewhere, and Elsewhere</a:t>
            </a:r>
          </a:p>
        </p:txBody>
      </p:sp>
      <p:sp>
        <p:nvSpPr>
          <p:cNvPr id="41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17" name="What was “feudalism” and how did it end?…"/>
          <p:cNvSpPr txBox="1"/>
          <p:nvPr>
            <p:ph type="body" sz="half" idx="4294967295"/>
          </p:nvPr>
        </p:nvSpPr>
        <p:spPr>
          <a:xfrm>
            <a:off x="277663" y="1270000"/>
            <a:ext cx="6403003" cy="2582736"/>
          </a:xfrm>
          <a:prstGeom prst="rect">
            <a:avLst/>
          </a:prstGeom>
        </p:spPr>
        <p:txBody>
          <a:bodyPr>
            <a:normAutofit fontScale="100000" lnSpcReduction="0"/>
          </a:bodyPr>
          <a:lstStyle/>
          <a:p>
            <a:pPr marL="0" indent="0" defTabSz="182880">
              <a:spcBef>
                <a:spcPts val="400"/>
              </a:spcBef>
              <a:buSzTx/>
              <a:buFontTx/>
              <a:buNone/>
              <a:defRPr b="1" sz="880">
                <a:latin typeface="+mj-lt"/>
                <a:ea typeface="+mj-ea"/>
                <a:cs typeface="+mj-cs"/>
                <a:sym typeface="Helvetica"/>
              </a:defRPr>
            </a:pPr>
            <a:r>
              <a:t>What was “feudalism” and how did it end?</a:t>
            </a:r>
          </a:p>
          <a:p>
            <a:pPr marL="96252" indent="-96252" defTabSz="182880">
              <a:spcBef>
                <a:spcPts val="400"/>
              </a:spcBef>
              <a:buFontTx/>
              <a:defRPr sz="880">
                <a:latin typeface="Times New Roman"/>
                <a:ea typeface="Times New Roman"/>
                <a:cs typeface="Times New Roman"/>
                <a:sym typeface="Times New Roman"/>
              </a:defRPr>
            </a:pPr>
            <a:r>
              <a:t>Marc Bloch’s definitions:</a:t>
            </a:r>
          </a:p>
          <a:p>
            <a:pPr lvl="1" marL="248652" indent="-96252" defTabSz="182880">
              <a:spcBef>
                <a:spcPts val="400"/>
              </a:spcBef>
              <a:buFontTx/>
              <a:buChar char="•"/>
              <a:defRPr sz="880">
                <a:latin typeface="Times New Roman"/>
                <a:ea typeface="Times New Roman"/>
                <a:cs typeface="Times New Roman"/>
                <a:sym typeface="Times New Roman"/>
              </a:defRPr>
            </a:pPr>
            <a:r>
              <a:t>A subject peasantry</a:t>
            </a:r>
          </a:p>
          <a:p>
            <a:pPr lvl="1" marL="248652" indent="-96252" defTabSz="182880">
              <a:spcBef>
                <a:spcPts val="400"/>
              </a:spcBef>
              <a:buFontTx/>
              <a:buChar char="•"/>
              <a:defRPr sz="880">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2" indent="-96252" defTabSz="182880">
              <a:spcBef>
                <a:spcPts val="400"/>
              </a:spcBef>
              <a:buFontTx/>
              <a:buChar char="•"/>
              <a:defRPr sz="880">
                <a:latin typeface="Times New Roman"/>
                <a:ea typeface="Times New Roman"/>
                <a:cs typeface="Times New Roman"/>
                <a:sym typeface="Times New Roman"/>
              </a:defRPr>
            </a:pPr>
            <a:r>
              <a:t>The supremacy of a caste of specialized warriors</a:t>
            </a:r>
          </a:p>
          <a:p>
            <a:pPr lvl="1" marL="248652" indent="-96252" defTabSz="182880">
              <a:spcBef>
                <a:spcPts val="400"/>
              </a:spcBef>
              <a:buFontTx/>
              <a:buChar char="•"/>
              <a:defRPr sz="880">
                <a:latin typeface="Times New Roman"/>
                <a:ea typeface="Times New Roman"/>
                <a:cs typeface="Times New Roman"/>
                <a:sym typeface="Times New Roman"/>
              </a:defRPr>
            </a:pPr>
            <a:r>
              <a:t>Ties of obedience and protection which bind man to man</a:t>
            </a:r>
          </a:p>
          <a:p>
            <a:pPr lvl="1" marL="248652" indent="-96252" defTabSz="182880">
              <a:spcBef>
                <a:spcPts val="400"/>
              </a:spcBef>
              <a:buFontTx/>
              <a:buChar char="•"/>
              <a:defRPr sz="880">
                <a:latin typeface="Times New Roman"/>
                <a:ea typeface="Times New Roman"/>
                <a:cs typeface="Times New Roman"/>
                <a:sym typeface="Times New Roman"/>
              </a:defRPr>
            </a:pPr>
            <a:r>
              <a:t>Within the warrior class, these ties assume the distinctive form called vassalage</a:t>
            </a:r>
          </a:p>
          <a:p>
            <a:pPr lvl="2" marL="401052" indent="-96252" defTabSz="182880">
              <a:spcBef>
                <a:spcPts val="400"/>
              </a:spcBef>
              <a:buFontTx/>
              <a:defRPr sz="880">
                <a:latin typeface="Times New Roman"/>
                <a:ea typeface="Times New Roman"/>
                <a:cs typeface="Times New Roman"/>
                <a:sym typeface="Times New Roman"/>
              </a:defRPr>
            </a:pPr>
            <a:r>
              <a:t>Fragmentation of authority</a:t>
            </a:r>
          </a:p>
          <a:p>
            <a:pPr lvl="2" marL="401052" indent="-96252" defTabSz="182880">
              <a:spcBef>
                <a:spcPts val="400"/>
              </a:spcBef>
              <a:buFontTx/>
              <a:defRPr sz="880">
                <a:latin typeface="Times New Roman"/>
                <a:ea typeface="Times New Roman"/>
                <a:cs typeface="Times New Roman"/>
                <a:sym typeface="Times New Roman"/>
              </a:defRPr>
            </a:pPr>
            <a:r>
              <a:t>Disorder and private war</a:t>
            </a:r>
          </a:p>
          <a:p>
            <a:pPr lvl="1" marL="248652" indent="-96252" defTabSz="182880">
              <a:spcBef>
                <a:spcPts val="400"/>
              </a:spcBef>
              <a:buFontTx/>
              <a:buChar char="•"/>
              <a:defRPr sz="880">
                <a:latin typeface="Times New Roman"/>
                <a:ea typeface="Times New Roman"/>
                <a:cs typeface="Times New Roman"/>
                <a:sym typeface="Times New Roman"/>
              </a:defRPr>
            </a:pPr>
            <a:r>
              <a:t>But also, other forms of association, family, and state surviving…</a:t>
            </a:r>
          </a:p>
          <a:p>
            <a:pPr marL="96252" indent="-96252" defTabSz="182880">
              <a:spcBef>
                <a:spcPts val="400"/>
              </a:spcBef>
              <a:buFontTx/>
              <a:defRPr sz="880">
                <a:latin typeface="Times New Roman"/>
                <a:ea typeface="Times New Roman"/>
                <a:cs typeface="Times New Roman"/>
                <a:sym typeface="Times New Roman"/>
              </a:defRPr>
            </a:pPr>
            <a:r>
              <a:t>By the late Middle Ages feudalism was a stable system</a:t>
            </a:r>
          </a:p>
          <a:p>
            <a:pPr marL="96252" indent="-96252" defTabSz="182880">
              <a:spcBef>
                <a:spcPts val="400"/>
              </a:spcBef>
              <a:buFontTx/>
              <a:defRPr sz="880">
                <a:latin typeface="Times New Roman"/>
                <a:ea typeface="Times New Roman"/>
                <a:cs typeface="Times New Roman"/>
                <a:sym typeface="Times New Roman"/>
              </a:defRPr>
            </a:pPr>
            <a:r>
              <a:t>Trade and population expanded</a:t>
            </a:r>
          </a:p>
          <a:p>
            <a:pPr marL="96252" indent="-96252" defTabSz="182880">
              <a:spcBef>
                <a:spcPts val="400"/>
              </a:spcBef>
              <a:buFontTx/>
              <a:defRPr sz="880">
                <a:latin typeface="Times New Roman"/>
                <a:ea typeface="Times New Roman"/>
                <a:cs typeface="Times New Roman"/>
                <a:sym typeface="Times New Roman"/>
              </a:defRPr>
            </a:pPr>
            <a:r>
              <a:t>What data we have shows the number and size of cities increasing</a:t>
            </a:r>
          </a:p>
        </p:txBody>
      </p:sp>
      <p:pic>
        <p:nvPicPr>
          <p:cNvPr id="418" name="Image" descr="Image"/>
          <p:cNvPicPr>
            <a:picLocks noChangeAspect="1"/>
          </p:cNvPicPr>
          <p:nvPr/>
        </p:nvPicPr>
        <p:blipFill>
          <a:blip r:embed="rId2">
            <a:extLst/>
          </a:blip>
          <a:stretch>
            <a:fillRect/>
          </a:stretch>
        </p:blipFill>
        <p:spPr>
          <a:xfrm>
            <a:off x="6680665" y="1270000"/>
            <a:ext cx="2169499" cy="2582736"/>
          </a:xfrm>
          <a:prstGeom prst="rect">
            <a:avLst/>
          </a:prstGeom>
          <a:ln w="12700">
            <a:miter lim="400000"/>
          </a:ln>
        </p:spPr>
      </p:pic>
      <p:pic>
        <p:nvPicPr>
          <p:cNvPr id="419" name="Image" descr="Image"/>
          <p:cNvPicPr>
            <a:picLocks noChangeAspect="0"/>
          </p:cNvPicPr>
          <p:nvPr/>
        </p:nvPicPr>
        <p:blipFill>
          <a:blip r:embed="rId3">
            <a:extLst/>
          </a:blip>
          <a:stretch>
            <a:fillRect/>
          </a:stretch>
        </p:blipFill>
        <p:spPr>
          <a:xfrm>
            <a:off x="277663" y="3765805"/>
            <a:ext cx="2926183" cy="2721355"/>
          </a:xfrm>
          <a:prstGeom prst="rect">
            <a:avLst/>
          </a:prstGeom>
          <a:ln w="12700">
            <a:miter lim="400000"/>
          </a:ln>
        </p:spPr>
      </p:pic>
      <p:pic>
        <p:nvPicPr>
          <p:cNvPr id="420" name="Image" descr="Image"/>
          <p:cNvPicPr>
            <a:picLocks noChangeAspect="0"/>
          </p:cNvPicPr>
          <p:nvPr/>
        </p:nvPicPr>
        <p:blipFill>
          <a:blip r:embed="rId4">
            <a:extLst/>
          </a:blip>
          <a:stretch>
            <a:fillRect/>
          </a:stretch>
        </p:blipFill>
        <p:spPr>
          <a:xfrm>
            <a:off x="3203845" y="3765805"/>
            <a:ext cx="2169499" cy="2721355"/>
          </a:xfrm>
          <a:prstGeom prst="rect">
            <a:avLst/>
          </a:prstGeom>
          <a:ln w="12700">
            <a:miter lim="400000"/>
          </a:ln>
        </p:spPr>
      </p:pic>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A Four-Cornered F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 Four-Cornered Fight</a:t>
            </a:r>
          </a:p>
        </p:txBody>
      </p:sp>
      <p:sp>
        <p:nvSpPr>
          <p:cNvPr id="423" name="Kings, Lords, Commons, &amp; Peasant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Kings, Lords, Commons, &amp; Peasants:</a:t>
            </a:r>
          </a:p>
          <a:p>
            <a:pPr marL="194911" indent="-194911" defTabSz="370331">
              <a:spcBef>
                <a:spcPts val="900"/>
              </a:spcBef>
              <a:buFontTx/>
              <a:defRPr sz="1944">
                <a:latin typeface="Times New Roman"/>
                <a:ea typeface="Times New Roman"/>
                <a:cs typeface="Times New Roman"/>
                <a:sym typeface="Times New Roman"/>
              </a:defRPr>
            </a:pPr>
            <a:r>
              <a:t>Class alliances, class power, and class conflict…</a:t>
            </a:r>
          </a:p>
          <a:p>
            <a:pPr marL="194911" indent="-194911" defTabSz="370331">
              <a:spcBef>
                <a:spcPts val="900"/>
              </a:spcBef>
              <a:buFontTx/>
              <a:defRPr sz="1944">
                <a:latin typeface="Times New Roman"/>
                <a:ea typeface="Times New Roman"/>
                <a:cs typeface="Times New Roman"/>
                <a:sym typeface="Times New Roman"/>
              </a:defRPr>
            </a:pPr>
            <a:r>
              <a:t>Plus ideological legitimations…</a:t>
            </a:r>
          </a:p>
          <a:p>
            <a:pPr marL="194911" indent="-194911" defTabSz="370331">
              <a:spcBef>
                <a:spcPts val="900"/>
              </a:spcBef>
              <a:buFontTx/>
              <a:defRPr sz="1944">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1" indent="-194911" defTabSz="370331">
              <a:spcBef>
                <a:spcPts val="900"/>
              </a:spcBef>
              <a:buFontTx/>
              <a:defRPr sz="1944">
                <a:latin typeface="Times New Roman"/>
                <a:ea typeface="Times New Roman"/>
                <a:cs typeface="Times New Roman"/>
                <a:sym typeface="Times New Roman"/>
              </a:defRPr>
            </a:pPr>
            <a:r>
              <a:t>This is not just in exceptional periods…</a:t>
            </a:r>
          </a:p>
          <a:p>
            <a:pPr marL="194911" indent="-194911" defTabSz="370331">
              <a:spcBef>
                <a:spcPts val="900"/>
              </a:spcBef>
              <a:buFontTx/>
              <a:defRPr sz="1944">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Review: Malthusian Models and Real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Malthusian Models and Reality</a:t>
            </a:r>
          </a:p>
        </p:txBody>
      </p:sp>
      <p:pic>
        <p:nvPicPr>
          <p:cNvPr id="426" name="Image" descr="Image"/>
          <p:cNvPicPr>
            <a:picLocks noChangeAspect="1"/>
          </p:cNvPicPr>
          <p:nvPr/>
        </p:nvPicPr>
        <p:blipFill>
          <a:blip r:embed="rId2">
            <a:extLst/>
          </a:blip>
          <a:stretch>
            <a:fillRect/>
          </a:stretch>
        </p:blipFill>
        <p:spPr>
          <a:xfrm>
            <a:off x="387697" y="1270000"/>
            <a:ext cx="3603647" cy="790169"/>
          </a:xfrm>
          <a:prstGeom prst="rect">
            <a:avLst/>
          </a:prstGeom>
          <a:ln w="12700">
            <a:miter lim="400000"/>
          </a:ln>
        </p:spPr>
      </p:pic>
      <p:pic>
        <p:nvPicPr>
          <p:cNvPr id="427" name="Image" descr="Image"/>
          <p:cNvPicPr>
            <a:picLocks noChangeAspect="1"/>
          </p:cNvPicPr>
          <p:nvPr/>
        </p:nvPicPr>
        <p:blipFill>
          <a:blip r:embed="rId3">
            <a:extLst/>
          </a:blip>
          <a:srcRect l="0" t="0" r="0" b="0"/>
          <a:stretch>
            <a:fillRect/>
          </a:stretch>
        </p:blipFill>
        <p:spPr>
          <a:xfrm>
            <a:off x="387697" y="2896837"/>
            <a:ext cx="3380321" cy="847946"/>
          </a:xfrm>
          <a:prstGeom prst="rect">
            <a:avLst/>
          </a:prstGeom>
          <a:ln w="12700">
            <a:miter lim="400000"/>
          </a:ln>
        </p:spPr>
      </p:pic>
      <p:pic>
        <p:nvPicPr>
          <p:cNvPr id="428" name="Image" descr="Image"/>
          <p:cNvPicPr>
            <a:picLocks noChangeAspect="1"/>
          </p:cNvPicPr>
          <p:nvPr/>
        </p:nvPicPr>
        <p:blipFill>
          <a:blip r:embed="rId4">
            <a:extLst/>
          </a:blip>
          <a:stretch>
            <a:fillRect/>
          </a:stretch>
        </p:blipFill>
        <p:spPr>
          <a:xfrm>
            <a:off x="387697" y="2192037"/>
            <a:ext cx="3603647" cy="672682"/>
          </a:xfrm>
          <a:prstGeom prst="rect">
            <a:avLst/>
          </a:prstGeom>
          <a:ln w="12700">
            <a:miter lim="400000"/>
          </a:ln>
        </p:spPr>
      </p:pic>
      <p:pic>
        <p:nvPicPr>
          <p:cNvPr id="429" name="Image" descr="Image"/>
          <p:cNvPicPr>
            <a:picLocks noChangeAspect="1"/>
          </p:cNvPicPr>
          <p:nvPr/>
        </p:nvPicPr>
        <p:blipFill>
          <a:blip r:embed="rId5">
            <a:extLst/>
          </a:blip>
          <a:stretch>
            <a:fillRect/>
          </a:stretch>
        </p:blipFill>
        <p:spPr>
          <a:xfrm>
            <a:off x="5469979" y="1270000"/>
            <a:ext cx="3380185" cy="2716329"/>
          </a:xfrm>
          <a:prstGeom prst="rect">
            <a:avLst/>
          </a:prstGeom>
          <a:ln w="12700">
            <a:miter lim="400000"/>
          </a:ln>
        </p:spPr>
      </p:pic>
      <p:pic>
        <p:nvPicPr>
          <p:cNvPr id="430" name="Image" descr="Image"/>
          <p:cNvPicPr>
            <a:picLocks noChangeAspect="1"/>
          </p:cNvPicPr>
          <p:nvPr/>
        </p:nvPicPr>
        <p:blipFill>
          <a:blip r:embed="rId6">
            <a:extLst/>
          </a:blip>
          <a:stretch>
            <a:fillRect/>
          </a:stretch>
        </p:blipFill>
        <p:spPr>
          <a:xfrm>
            <a:off x="4430223" y="4360630"/>
            <a:ext cx="4419941" cy="2301466"/>
          </a:xfrm>
          <a:prstGeom prst="rect">
            <a:avLst/>
          </a:prstGeom>
          <a:ln w="12700">
            <a:miter lim="400000"/>
          </a:ln>
        </p:spPr>
      </p:pic>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Eastern Europe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Eastern Europe and the “Second Serfdom”</a:t>
            </a:r>
          </a:p>
        </p:txBody>
      </p:sp>
      <p:sp>
        <p:nvSpPr>
          <p:cNvPr id="43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34" name="The percentage of people killed in Europe was similar across space:…"/>
          <p:cNvSpPr txBox="1"/>
          <p:nvPr>
            <p:ph type="body" idx="4294967295"/>
          </p:nvPr>
        </p:nvSpPr>
        <p:spPr>
          <a:xfrm>
            <a:off x="277663" y="1270000"/>
            <a:ext cx="5699403"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 percentage of people killed in Europe was similar across space: </a:t>
            </a:r>
          </a:p>
          <a:p>
            <a:pPr marL="120315" indent="-120315" defTabSz="228600">
              <a:spcBef>
                <a:spcPts val="600"/>
              </a:spcBef>
              <a:buFontTx/>
              <a:defRPr sz="1200">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0315" indent="-120315" defTabSz="228600">
              <a:spcBef>
                <a:spcPts val="600"/>
              </a:spcBef>
              <a:buFontTx/>
              <a:defRPr sz="1200">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0315" indent="-120315" defTabSz="228600">
              <a:spcBef>
                <a:spcPts val="600"/>
              </a:spcBef>
              <a:buFontTx/>
              <a:defRPr sz="1200">
                <a:latin typeface="Times New Roman"/>
                <a:ea typeface="Times New Roman"/>
                <a:cs typeface="Times New Roman"/>
                <a:sym typeface="Times New Roman"/>
              </a:defRPr>
            </a:pPr>
            <a:r>
              <a:t>This contrasts with western Europe.</a:t>
            </a:r>
          </a:p>
          <a:p>
            <a:pPr marL="120315" indent="-120315" defTabSz="228600">
              <a:spcBef>
                <a:spcPts val="600"/>
              </a:spcBef>
              <a:buFontTx/>
              <a:defRPr sz="1200">
                <a:latin typeface="Times New Roman"/>
                <a:ea typeface="Times New Roman"/>
                <a:cs typeface="Times New Roman"/>
                <a:sym typeface="Times New Roman"/>
              </a:defRPr>
            </a:pPr>
            <a:r>
              <a:t>Effects became especially pronounced after 1500, when Western Europe began to demand the agricultural goods which the East produced.</a:t>
            </a:r>
          </a:p>
          <a:p>
            <a:pPr marL="120315" indent="-120315" defTabSz="228600">
              <a:spcBef>
                <a:spcPts val="600"/>
              </a:spcBef>
              <a:buFontTx/>
              <a:defRPr sz="1200">
                <a:latin typeface="Times New Roman"/>
                <a:ea typeface="Times New Roman"/>
                <a:cs typeface="Times New Roman"/>
                <a:sym typeface="Times New Roman"/>
              </a:defRPr>
            </a:pPr>
            <a:r>
              <a:t>Eastern landlords ratcheted up their control over the labor force to expand their production.</a:t>
            </a:r>
          </a:p>
          <a:p>
            <a:pPr lvl="1" marL="310815" indent="-120315" defTabSz="228600">
              <a:spcBef>
                <a:spcPts val="600"/>
              </a:spcBef>
              <a:buFontTx/>
              <a:buChar char="•"/>
              <a:defRPr sz="1200">
                <a:latin typeface="Times New Roman"/>
                <a:ea typeface="Times New Roman"/>
                <a:cs typeface="Times New Roman"/>
                <a:sym typeface="Times New Roman"/>
              </a:defRPr>
            </a:pPr>
            <a:r>
              <a:t>Mecklenberg: in 1500, peasants owed only a few days service a year; by 1600 this was three days/week; children had to work for the lord for free for several years. </a:t>
            </a:r>
          </a:p>
          <a:p>
            <a:pPr lvl="1" marL="310815" indent="-120315" defTabSz="228600">
              <a:spcBef>
                <a:spcPts val="600"/>
              </a:spcBef>
              <a:buFontTx/>
              <a:buChar char="•"/>
              <a:defRPr sz="1200">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a:t>
            </a:r>
          </a:p>
          <a:p>
            <a:pPr marL="120315" indent="-120315" defTabSz="228600">
              <a:spcBef>
                <a:spcPts val="600"/>
              </a:spcBef>
              <a:buFontTx/>
              <a:defRPr sz="1200">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lvl="1" marL="310815" indent="-120315" defTabSz="228600">
              <a:spcBef>
                <a:spcPts val="600"/>
              </a:spcBef>
              <a:buFontTx/>
              <a:buChar char="•"/>
              <a:defRPr sz="1200">
                <a:latin typeface="Times New Roman"/>
                <a:ea typeface="Times New Roman"/>
                <a:cs typeface="Times New Roman"/>
                <a:sym typeface="Times New Roman"/>
              </a:defRPr>
            </a:pPr>
            <a:r>
              <a:t>William the Conqueror rewarded his army by providing them with parceled landholdings to prevent them from becoming powerful regional warlords (save for the “marcher lords” along the Scottish and Welsh borders).</a:t>
            </a:r>
          </a:p>
          <a:p>
            <a:pPr lvl="1" marL="310815" indent="-120315" defTabSz="228600">
              <a:spcBef>
                <a:spcPts val="600"/>
              </a:spcBef>
              <a:buFontTx/>
              <a:buChar char="•"/>
              <a:defRPr sz="1200">
                <a:latin typeface="Times New Roman"/>
                <a:ea typeface="Times New Roman"/>
                <a:cs typeface="Times New Roman"/>
                <a:sym typeface="Times New Roman"/>
              </a:defRPr>
            </a:pPr>
            <a:r>
              <a:t>Many landholders in close proximity created intense competitive pressures for labor in the wake of the Black Death.</a:t>
            </a:r>
          </a:p>
        </p:txBody>
      </p:sp>
      <p:pic>
        <p:nvPicPr>
          <p:cNvPr id="435" name="Image" descr="Image"/>
          <p:cNvPicPr>
            <a:picLocks noChangeAspect="1"/>
          </p:cNvPicPr>
          <p:nvPr/>
        </p:nvPicPr>
        <p:blipFill>
          <a:blip r:embed="rId2">
            <a:extLst/>
          </a:blip>
          <a:stretch>
            <a:fillRect/>
          </a:stretch>
        </p:blipFill>
        <p:spPr>
          <a:xfrm>
            <a:off x="5977066" y="1270000"/>
            <a:ext cx="2873098" cy="2683596"/>
          </a:xfrm>
          <a:prstGeom prst="rect">
            <a:avLst/>
          </a:prstGeom>
          <a:ln w="12700">
            <a:miter lim="400000"/>
          </a:ln>
        </p:spPr>
      </p:pic>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7" name="Is Malthus Right?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 II</a:t>
            </a:r>
          </a:p>
        </p:txBody>
      </p:sp>
      <p:sp>
        <p:nvSpPr>
          <p:cNvPr id="43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39" name="At the macro level, yes; but there are lots of interesting meso- and small-scale puzzles:…"/>
          <p:cNvSpPr txBox="1"/>
          <p:nvPr>
            <p:ph type="body" sz="half" idx="4294967295"/>
          </p:nvPr>
        </p:nvSpPr>
        <p:spPr>
          <a:xfrm>
            <a:off x="277663" y="1270000"/>
            <a:ext cx="4774862"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At the macro level, yes; but there are lots of interesting meso- and small-scale puzzles: </a:t>
            </a:r>
          </a:p>
          <a:p>
            <a:pPr marL="134753" indent="-134753" defTabSz="256031">
              <a:spcBef>
                <a:spcPts val="600"/>
              </a:spcBef>
              <a:buFontTx/>
              <a:defRPr sz="1344">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FontTx/>
              <a:defRPr sz="1344">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FontTx/>
              <a:buChar char="•"/>
              <a:defRPr sz="1344">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440" name="Image" descr="Image"/>
          <p:cNvPicPr>
            <a:picLocks noChangeAspect="1"/>
          </p:cNvPicPr>
          <p:nvPr/>
        </p:nvPicPr>
        <p:blipFill>
          <a:blip r:embed="rId2">
            <a:extLst/>
          </a:blip>
          <a:stretch>
            <a:fillRect/>
          </a:stretch>
        </p:blipFill>
        <p:spPr>
          <a:xfrm>
            <a:off x="5052524" y="1270000"/>
            <a:ext cx="3974413" cy="3427881"/>
          </a:xfrm>
          <a:prstGeom prst="rect">
            <a:avLst/>
          </a:prstGeom>
          <a:ln w="12700">
            <a:miter lim="400000"/>
          </a:ln>
        </p:spPr>
      </p:pic>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Malthus: Summing 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Malthus: Summing Up</a:t>
            </a:r>
          </a:p>
        </p:txBody>
      </p:sp>
      <p:sp>
        <p:nvSpPr>
          <p:cNvPr id="44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44" name="On the broadest scale only:…"/>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On the broadest scale only:</a:t>
            </a:r>
          </a:p>
          <a:p>
            <a:pPr marL="218974" indent="-218974" defTabSz="416052">
              <a:spcBef>
                <a:spcPts val="1000"/>
              </a:spcBef>
              <a:buFontTx/>
              <a:defRPr sz="2184">
                <a:latin typeface="Times New Roman"/>
                <a:ea typeface="Times New Roman"/>
                <a:cs typeface="Times New Roman"/>
                <a:sym typeface="Times New Roman"/>
              </a:defRPr>
            </a:pPr>
            <a:r>
              <a:t>The simple Malthusian model may indeed capture some realities. </a:t>
            </a:r>
          </a:p>
          <a:p>
            <a:pPr marL="218974" indent="-218974" defTabSz="416052">
              <a:spcBef>
                <a:spcPts val="1000"/>
              </a:spcBef>
              <a:buFontTx/>
              <a:defRPr sz="2184">
                <a:latin typeface="Times New Roman"/>
                <a:ea typeface="Times New Roman"/>
                <a:cs typeface="Times New Roman"/>
                <a:sym typeface="Times New Roman"/>
              </a:defRPr>
            </a:pPr>
            <a:r>
              <a:t>If labor markets are competitive, population growth may indeed induce a decline in wages. </a:t>
            </a:r>
          </a:p>
          <a:p>
            <a:pPr marL="218974" indent="-218974" defTabSz="416052">
              <a:spcBef>
                <a:spcPts val="1000"/>
              </a:spcBef>
              <a:buFontTx/>
              <a:defRPr sz="2184">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4" indent="-218974" defTabSz="416052">
              <a:spcBef>
                <a:spcPts val="1000"/>
              </a:spcBef>
              <a:buFontTx/>
              <a:defRPr sz="2184">
                <a:latin typeface="Times New Roman"/>
                <a:ea typeface="Times New Roman"/>
                <a:cs typeface="Times New Roman"/>
                <a:sym typeface="Times New Roman"/>
              </a:defRPr>
            </a:pPr>
            <a:r>
              <a:t>However, the reality is typically much more messy. </a:t>
            </a:r>
          </a:p>
          <a:p>
            <a:pPr lvl="1" marL="565684" indent="-218974" defTabSz="416052">
              <a:spcBef>
                <a:spcPts val="1000"/>
              </a:spcBef>
              <a:buFontTx/>
              <a:buChar char="•"/>
              <a:defRPr sz="2184">
                <a:latin typeface="Times New Roman"/>
                <a:ea typeface="Times New Roman"/>
                <a:cs typeface="Times New Roman"/>
                <a:sym typeface="Times New Roman"/>
              </a:defRPr>
            </a:pPr>
            <a:r>
              <a:t>How wages respond to changes in income will depend on </a:t>
            </a:r>
            <a:r>
              <a:rPr i="1"/>
              <a:t>institutions</a:t>
            </a:r>
            <a:r>
              <a:t>. </a:t>
            </a:r>
          </a:p>
          <a:p>
            <a:pPr lvl="1" marL="565684" indent="-218974" defTabSz="416052">
              <a:spcBef>
                <a:spcPts val="1000"/>
              </a:spcBef>
              <a:buFontTx/>
              <a:buChar char="•"/>
              <a:defRPr sz="2184">
                <a:latin typeface="Times New Roman"/>
                <a:ea typeface="Times New Roman"/>
                <a:cs typeface="Times New Roman"/>
                <a:sym typeface="Times New Roman"/>
              </a:defRPr>
            </a:pPr>
            <a:r>
              <a:t>Thus the overwhelming likelihood that institutional or cultural factors also shaped pre-modern growth</a:t>
            </a:r>
          </a:p>
          <a:p>
            <a:pPr lvl="1" marL="565684" indent="-218974" defTabSz="416052">
              <a:spcBef>
                <a:spcPts val="1000"/>
              </a:spcBef>
              <a:buFontTx/>
              <a:buChar char="•"/>
              <a:defRPr sz="2184">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Review: “Subsistenc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Review: “Subsistence”</a:t>
            </a:r>
          </a:p>
        </p:txBody>
      </p:sp>
      <p:pic>
        <p:nvPicPr>
          <p:cNvPr id="447" name="Image" descr="Image"/>
          <p:cNvPicPr>
            <a:picLocks noChangeAspect="1"/>
          </p:cNvPicPr>
          <p:nvPr/>
        </p:nvPicPr>
        <p:blipFill>
          <a:blip r:embed="rId2">
            <a:extLst/>
          </a:blip>
          <a:stretch>
            <a:fillRect/>
          </a:stretch>
        </p:blipFill>
        <p:spPr>
          <a:xfrm>
            <a:off x="849123" y="1048519"/>
            <a:ext cx="6830027" cy="54991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